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2" r:id="rId16"/>
    <p:sldId id="277" r:id="rId17"/>
    <p:sldId id="273" r:id="rId18"/>
    <p:sldId id="278" r:id="rId19"/>
    <p:sldId id="275" r:id="rId20"/>
    <p:sldId id="279" r:id="rId21"/>
    <p:sldId id="280" r:id="rId22"/>
    <p:sldId id="282" r:id="rId23"/>
    <p:sldId id="274" r:id="rId24"/>
  </p:sldIdLst>
  <p:sldSz cx="18288000" cy="10287000"/>
  <p:notesSz cx="6858000" cy="9144000"/>
  <p:embeddedFontLst>
    <p:embeddedFont>
      <p:font typeface="Kulachat Serif" panose="020B0604020202020204" charset="-34"/>
      <p:regular r:id="rId26"/>
    </p:embeddedFont>
    <p:embeddedFont>
      <p:font typeface="Kulachat Serif Bold" panose="020B0604020202020204" charset="-34"/>
      <p:regular r:id="rId27"/>
    </p:embeddedFont>
    <p:embeddedFont>
      <p:font typeface="Kulachat Serif Bold Italics" panose="020B0604020202020204" charset="-34"/>
      <p:regular r:id="rId28"/>
    </p:embeddedFont>
    <p:embeddedFont>
      <p:font typeface="Kulachat Serif Italics" panose="020B0604020202020204" charset="-34"/>
      <p:regular r:id="rId29"/>
    </p:embeddedFont>
    <p:embeddedFont>
      <p:font typeface="Montserrat" panose="00000500000000000000" pitchFamily="2" charset="0"/>
      <p:regular r:id="rId30"/>
      <p:bold r:id="rId31"/>
      <p:italic r:id="rId32"/>
      <p:boldItalic r:id="rId33"/>
    </p:embeddedFont>
    <p:embeddedFont>
      <p:font typeface="Montserrat Bold" panose="00000800000000000000"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E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E68BE06-5634-437E-82B7-928B5A8D529C}" v="1" dt="2024-05-16T15:31:39.0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3792" autoAdjust="0"/>
  </p:normalViewPr>
  <p:slideViewPr>
    <p:cSldViewPr>
      <p:cViewPr varScale="1">
        <p:scale>
          <a:sx n="40" d="100"/>
          <a:sy n="40" d="100"/>
        </p:scale>
        <p:origin x="900" y="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מעיין שרביט" userId="9f55afcd-6a9a-4314-a305-d14bf5133dd4" providerId="ADAL" clId="{FE68BE06-5634-437E-82B7-928B5A8D529C}"/>
    <pc:docChg chg="addSld delSld modSld">
      <pc:chgData name="מעיין שרביט" userId="9f55afcd-6a9a-4314-a305-d14bf5133dd4" providerId="ADAL" clId="{FE68BE06-5634-437E-82B7-928B5A8D529C}" dt="2024-05-16T15:31:47.834" v="2" actId="2696"/>
      <pc:docMkLst>
        <pc:docMk/>
      </pc:docMkLst>
      <pc:sldChg chg="add">
        <pc:chgData name="מעיין שרביט" userId="9f55afcd-6a9a-4314-a305-d14bf5133dd4" providerId="ADAL" clId="{FE68BE06-5634-437E-82B7-928B5A8D529C}" dt="2024-05-16T15:31:39.026" v="0"/>
        <pc:sldMkLst>
          <pc:docMk/>
          <pc:sldMk cId="0" sldId="256"/>
        </pc:sldMkLst>
      </pc:sldChg>
      <pc:sldChg chg="del">
        <pc:chgData name="מעיין שרביט" userId="9f55afcd-6a9a-4314-a305-d14bf5133dd4" providerId="ADAL" clId="{FE68BE06-5634-437E-82B7-928B5A8D529C}" dt="2024-05-16T15:31:43.958" v="1" actId="2696"/>
        <pc:sldMkLst>
          <pc:docMk/>
          <pc:sldMk cId="0" sldId="257"/>
        </pc:sldMkLst>
      </pc:sldChg>
      <pc:sldChg chg="del">
        <pc:chgData name="מעיין שרביט" userId="9f55afcd-6a9a-4314-a305-d14bf5133dd4" providerId="ADAL" clId="{FE68BE06-5634-437E-82B7-928B5A8D529C}" dt="2024-05-16T15:31:47.834" v="2" actId="2696"/>
        <pc:sldMkLst>
          <pc:docMk/>
          <pc:sldMk cId="0" sldId="27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3ABAA007-02E2-4B8C-A2EC-3F9A09734164}" type="datetimeFigureOut">
              <a:rPr lang="he-IL" smtClean="0"/>
              <a:t>י"ב/אייר/תשפ"ד</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40F338A2-CC9C-4CCE-844E-931C7DEB88F9}" type="slidenum">
              <a:rPr lang="he-IL" smtClean="0"/>
              <a:t>‹#›</a:t>
            </a:fld>
            <a:endParaRPr lang="he-IL"/>
          </a:p>
        </p:txBody>
      </p:sp>
    </p:spTree>
    <p:extLst>
      <p:ext uri="{BB962C8B-B14F-4D97-AF65-F5344CB8AC3E}">
        <p14:creationId xmlns:p14="http://schemas.microsoft.com/office/powerpoint/2010/main" val="3257714478"/>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40F338A2-CC9C-4CCE-844E-931C7DEB88F9}" type="slidenum">
              <a:rPr lang="he-IL" smtClean="0"/>
              <a:t>2</a:t>
            </a:fld>
            <a:endParaRPr lang="he-IL"/>
          </a:p>
        </p:txBody>
      </p:sp>
    </p:spTree>
    <p:extLst>
      <p:ext uri="{BB962C8B-B14F-4D97-AF65-F5344CB8AC3E}">
        <p14:creationId xmlns:p14="http://schemas.microsoft.com/office/powerpoint/2010/main" val="1918612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The Fourier transform is very common tool in math. Within our project we are going to deal with such a transform operating on graphs.</a:t>
            </a:r>
            <a:endParaRPr lang="he-IL" dirty="0"/>
          </a:p>
        </p:txBody>
      </p:sp>
      <p:sp>
        <p:nvSpPr>
          <p:cNvPr id="4" name="מציין מיקום של מספר שקופית 3"/>
          <p:cNvSpPr>
            <a:spLocks noGrp="1"/>
          </p:cNvSpPr>
          <p:nvPr>
            <p:ph type="sldNum" sz="quarter" idx="5"/>
          </p:nvPr>
        </p:nvSpPr>
        <p:spPr/>
        <p:txBody>
          <a:bodyPr/>
          <a:lstStyle/>
          <a:p>
            <a:fld id="{40F338A2-CC9C-4CCE-844E-931C7DEB88F9}" type="slidenum">
              <a:rPr lang="he-IL" smtClean="0"/>
              <a:t>6</a:t>
            </a:fld>
            <a:endParaRPr lang="he-IL"/>
          </a:p>
        </p:txBody>
      </p:sp>
    </p:spTree>
    <p:extLst>
      <p:ext uri="{BB962C8B-B14F-4D97-AF65-F5344CB8AC3E}">
        <p14:creationId xmlns:p14="http://schemas.microsoft.com/office/powerpoint/2010/main" val="3991704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dirty="0"/>
              <a:t>1. </a:t>
            </a:r>
            <a:r>
              <a:rPr lang="en-US" sz="1200" dirty="0">
                <a:solidFill>
                  <a:srgbClr val="726151"/>
                </a:solidFill>
                <a:latin typeface="Kulachat Serif"/>
              </a:rPr>
              <a:t>Hammond guarantees the preservation of total energy during signal transformation, ensuring convergence to a finite value in the transformed signal's energy integral.</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2. </a:t>
            </a:r>
            <a:r>
              <a:rPr lang="en-US" sz="1200" dirty="0">
                <a:solidFill>
                  <a:srgbClr val="726151"/>
                </a:solidFill>
                <a:latin typeface="Kulachat Serif"/>
              </a:rPr>
              <a:t>The wavelet transform covers different frequency bands via band-pass filters of different scales.</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3. </a:t>
            </a:r>
            <a:r>
              <a:rPr lang="en-US" sz="1200" dirty="0">
                <a:solidFill>
                  <a:srgbClr val="726151"/>
                </a:solidFill>
                <a:latin typeface="Kulachat Serif"/>
              </a:rPr>
              <a:t>To avoid the need for eigen-decomposition of the graph Laplacian , the kernel function is chosen to be a polynomial function, that is</a:t>
            </a:r>
          </a:p>
          <a:p>
            <a:br>
              <a:rPr lang="en-US" dirty="0"/>
            </a:br>
            <a:r>
              <a:rPr lang="en-US" dirty="0"/>
              <a:t>NOT ENOUGH TIME TO DIVE IN.</a:t>
            </a:r>
            <a:endParaRPr lang="he-IL" dirty="0"/>
          </a:p>
        </p:txBody>
      </p:sp>
      <p:sp>
        <p:nvSpPr>
          <p:cNvPr id="4" name="מציין מיקום של מספר שקופית 3"/>
          <p:cNvSpPr>
            <a:spLocks noGrp="1"/>
          </p:cNvSpPr>
          <p:nvPr>
            <p:ph type="sldNum" sz="quarter" idx="5"/>
          </p:nvPr>
        </p:nvSpPr>
        <p:spPr/>
        <p:txBody>
          <a:bodyPr/>
          <a:lstStyle/>
          <a:p>
            <a:fld id="{40F338A2-CC9C-4CCE-844E-931C7DEB88F9}" type="slidenum">
              <a:rPr lang="he-IL" smtClean="0"/>
              <a:t>8</a:t>
            </a:fld>
            <a:endParaRPr lang="he-IL"/>
          </a:p>
        </p:txBody>
      </p:sp>
    </p:spTree>
    <p:extLst>
      <p:ext uri="{BB962C8B-B14F-4D97-AF65-F5344CB8AC3E}">
        <p14:creationId xmlns:p14="http://schemas.microsoft.com/office/powerpoint/2010/main" val="3187447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200" dirty="0">
                <a:solidFill>
                  <a:srgbClr val="726151"/>
                </a:solidFill>
                <a:latin typeface="Kulachat Serif"/>
              </a:rPr>
              <a:t>The chosen graph kernel function is the Beta distribution that meets the requirements of Hammond’s graph wavelet.</a:t>
            </a:r>
          </a:p>
          <a:p>
            <a:endParaRPr lang="he-IL" dirty="0"/>
          </a:p>
        </p:txBody>
      </p:sp>
      <p:sp>
        <p:nvSpPr>
          <p:cNvPr id="4" name="מציין מיקום של מספר שקופית 3"/>
          <p:cNvSpPr>
            <a:spLocks noGrp="1"/>
          </p:cNvSpPr>
          <p:nvPr>
            <p:ph type="sldNum" sz="quarter" idx="5"/>
          </p:nvPr>
        </p:nvSpPr>
        <p:spPr/>
        <p:txBody>
          <a:bodyPr/>
          <a:lstStyle/>
          <a:p>
            <a:fld id="{40F338A2-CC9C-4CCE-844E-931C7DEB88F9}" type="slidenum">
              <a:rPr lang="he-IL" smtClean="0"/>
              <a:t>9</a:t>
            </a:fld>
            <a:endParaRPr lang="he-IL"/>
          </a:p>
        </p:txBody>
      </p:sp>
    </p:spTree>
    <p:extLst>
      <p:ext uri="{BB962C8B-B14F-4D97-AF65-F5344CB8AC3E}">
        <p14:creationId xmlns:p14="http://schemas.microsoft.com/office/powerpoint/2010/main" val="1759214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לציין שנסביר בשקפים הבאים.</a:t>
            </a:r>
          </a:p>
        </p:txBody>
      </p:sp>
      <p:sp>
        <p:nvSpPr>
          <p:cNvPr id="4" name="מציין מיקום של מספר שקופית 3"/>
          <p:cNvSpPr>
            <a:spLocks noGrp="1"/>
          </p:cNvSpPr>
          <p:nvPr>
            <p:ph type="sldNum" sz="quarter" idx="5"/>
          </p:nvPr>
        </p:nvSpPr>
        <p:spPr/>
        <p:txBody>
          <a:bodyPr/>
          <a:lstStyle/>
          <a:p>
            <a:fld id="{40F338A2-CC9C-4CCE-844E-931C7DEB88F9}" type="slidenum">
              <a:rPr lang="he-IL" smtClean="0"/>
              <a:t>11</a:t>
            </a:fld>
            <a:endParaRPr lang="he-IL"/>
          </a:p>
        </p:txBody>
      </p:sp>
    </p:spTree>
    <p:extLst>
      <p:ext uri="{BB962C8B-B14F-4D97-AF65-F5344CB8AC3E}">
        <p14:creationId xmlns:p14="http://schemas.microsoft.com/office/powerpoint/2010/main" val="2640024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5.svg"/></Relationships>
</file>

<file path=ppt/slides/_rels/slide1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40.gif"/></Relationships>
</file>

<file path=ppt/slides/_rels/slide1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3.sv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16.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20.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svg"/></Relationships>
</file>

<file path=ppt/slides/_rels/slide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1.sv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392544" y="4154952"/>
            <a:ext cx="11958151" cy="1929323"/>
            <a:chOff x="0" y="0"/>
            <a:chExt cx="3149472" cy="508135"/>
          </a:xfrm>
        </p:grpSpPr>
        <p:sp>
          <p:nvSpPr>
            <p:cNvPr id="3" name="Freeform 3"/>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C9B8AB"/>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
          <p:nvSpPr>
            <p:cNvPr id="4" name="TextBox 4"/>
            <p:cNvSpPr txBox="1"/>
            <p:nvPr/>
          </p:nvSpPr>
          <p:spPr>
            <a:xfrm>
              <a:off x="0" y="-28575"/>
              <a:ext cx="3149472" cy="536710"/>
            </a:xfrm>
            <a:prstGeom prst="rect">
              <a:avLst/>
            </a:prstGeom>
          </p:spPr>
          <p:txBody>
            <a:bodyPr lIns="50800" tIns="50800" rIns="50800" bIns="50800" rtlCol="0" anchor="ctr"/>
            <a:lstStyle/>
            <a:p>
              <a:pPr marL="0" marR="0" lvl="0" indent="0" algn="ctr" defTabSz="914400" rtl="0" eaLnBrk="1" fontAlgn="auto" latinLnBrk="0" hangingPunct="1">
                <a:lnSpc>
                  <a:spcPts val="259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Freeform 5"/>
          <p:cNvSpPr/>
          <p:nvPr/>
        </p:nvSpPr>
        <p:spPr>
          <a:xfrm>
            <a:off x="14232963" y="-1619050"/>
            <a:ext cx="2647750" cy="2647750"/>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
        <p:nvSpPr>
          <p:cNvPr id="6" name="Freeform 6"/>
          <p:cNvSpPr/>
          <p:nvPr/>
        </p:nvSpPr>
        <p:spPr>
          <a:xfrm rot="2604814">
            <a:off x="-1323875" y="8963125"/>
            <a:ext cx="2647750" cy="2647750"/>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
        <p:nvSpPr>
          <p:cNvPr id="7" name="Freeform 7"/>
          <p:cNvSpPr/>
          <p:nvPr/>
        </p:nvSpPr>
        <p:spPr>
          <a:xfrm>
            <a:off x="411801" y="266049"/>
            <a:ext cx="4471898" cy="1302059"/>
          </a:xfrm>
          <a:custGeom>
            <a:avLst/>
            <a:gdLst/>
            <a:ahLst/>
            <a:cxnLst/>
            <a:rect l="l" t="t" r="r" b="b"/>
            <a:pathLst>
              <a:path w="4471898" h="1302059">
                <a:moveTo>
                  <a:pt x="0" y="0"/>
                </a:moveTo>
                <a:lnTo>
                  <a:pt x="4471898" y="0"/>
                </a:lnTo>
                <a:lnTo>
                  <a:pt x="4471898" y="1302059"/>
                </a:lnTo>
                <a:lnTo>
                  <a:pt x="0" y="1302059"/>
                </a:lnTo>
                <a:lnTo>
                  <a:pt x="0" y="0"/>
                </a:lnTo>
                <a:close/>
              </a:path>
            </a:pathLst>
          </a:custGeom>
          <a:blipFill>
            <a:blip r:embed="rId4"/>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grpSp>
        <p:nvGrpSpPr>
          <p:cNvPr id="8" name="Group 8"/>
          <p:cNvGrpSpPr/>
          <p:nvPr/>
        </p:nvGrpSpPr>
        <p:grpSpPr>
          <a:xfrm>
            <a:off x="11404844" y="7663950"/>
            <a:ext cx="1105865" cy="1105861"/>
            <a:chOff x="0" y="0"/>
            <a:chExt cx="6350000" cy="6349975"/>
          </a:xfrm>
        </p:grpSpPr>
        <p:sp>
          <p:nvSpPr>
            <p:cNvPr id="9" name="Freeform 9"/>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t="-68377" r="-9426" b="-68876"/>
              </a:stretch>
            </a:blipFill>
            <a:ln w="19050"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grpSp>
      <p:grpSp>
        <p:nvGrpSpPr>
          <p:cNvPr id="10" name="Group 10"/>
          <p:cNvGrpSpPr/>
          <p:nvPr/>
        </p:nvGrpSpPr>
        <p:grpSpPr>
          <a:xfrm>
            <a:off x="11404844" y="8829229"/>
            <a:ext cx="1105865" cy="1105861"/>
            <a:chOff x="0" y="0"/>
            <a:chExt cx="6350000" cy="6349975"/>
          </a:xfrm>
        </p:grpSpPr>
        <p:sp>
          <p:nvSpPr>
            <p:cNvPr id="11" name="Freeform 11"/>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4303" t="-43571" r="-3437"/>
              </a:stretch>
            </a:blipFill>
            <a:ln w="19050"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grpSp>
      <p:sp>
        <p:nvSpPr>
          <p:cNvPr id="12" name="TextBox 12"/>
          <p:cNvSpPr txBox="1"/>
          <p:nvPr/>
        </p:nvSpPr>
        <p:spPr>
          <a:xfrm>
            <a:off x="775531" y="2429122"/>
            <a:ext cx="16483769" cy="2950265"/>
          </a:xfrm>
          <a:prstGeom prst="rect">
            <a:avLst/>
          </a:prstGeom>
        </p:spPr>
        <p:txBody>
          <a:bodyPr lIns="0" tIns="0" rIns="0" bIns="0" rtlCol="0" anchor="t">
            <a:spAutoFit/>
          </a:bodyPr>
          <a:lstStyle/>
          <a:p>
            <a:pPr marL="0" marR="0" lvl="0" indent="0" algn="ctr" defTabSz="914400" rtl="0" eaLnBrk="1" fontAlgn="auto" latinLnBrk="0" hangingPunct="1">
              <a:lnSpc>
                <a:spcPts val="7514"/>
              </a:lnSpc>
              <a:spcBef>
                <a:spcPts val="0"/>
              </a:spcBef>
              <a:spcAft>
                <a:spcPts val="0"/>
              </a:spcAft>
              <a:buClrTx/>
              <a:buSzTx/>
              <a:buFontTx/>
              <a:buNone/>
              <a:tabLst/>
              <a:defRPr/>
            </a:pPr>
            <a:r>
              <a:rPr kumimoji="0" lang="en-US" sz="8737" b="0" i="0" u="none" strike="noStrike" kern="1200" cap="none" spc="0" normalizeH="0" baseline="0" noProof="0">
                <a:ln>
                  <a:noFill/>
                </a:ln>
                <a:solidFill>
                  <a:srgbClr val="726151"/>
                </a:solidFill>
                <a:effectLst/>
                <a:uLnTx/>
                <a:uFillTx/>
                <a:latin typeface="Kulachat Serif"/>
                <a:ea typeface="+mn-ea"/>
                <a:cs typeface="+mn-cs"/>
              </a:rPr>
              <a:t>Anomaly recognition in citation networks using Beta Wavelet Graph Neural Network</a:t>
            </a:r>
          </a:p>
        </p:txBody>
      </p:sp>
      <p:sp>
        <p:nvSpPr>
          <p:cNvPr id="13" name="TextBox 13"/>
          <p:cNvSpPr txBox="1"/>
          <p:nvPr/>
        </p:nvSpPr>
        <p:spPr>
          <a:xfrm>
            <a:off x="612395" y="8415476"/>
            <a:ext cx="7942325" cy="749039"/>
          </a:xfrm>
          <a:prstGeom prst="rect">
            <a:avLst/>
          </a:prstGeom>
        </p:spPr>
        <p:txBody>
          <a:bodyPr lIns="0" tIns="0" rIns="0" bIns="0" rtlCol="0" anchor="t">
            <a:spAutoFit/>
          </a:bodyPr>
          <a:lstStyle/>
          <a:p>
            <a:pPr marL="0" marR="0" lvl="0" indent="0" algn="l" defTabSz="914400" rtl="0" eaLnBrk="1" fontAlgn="auto" latinLnBrk="0" hangingPunct="1">
              <a:lnSpc>
                <a:spcPts val="5940"/>
              </a:lnSpc>
              <a:spcBef>
                <a:spcPts val="0"/>
              </a:spcBef>
              <a:spcAft>
                <a:spcPts val="0"/>
              </a:spcAft>
              <a:buClrTx/>
              <a:buSzTx/>
              <a:buFontTx/>
              <a:buNone/>
              <a:tabLst/>
              <a:defRPr/>
            </a:pPr>
            <a:r>
              <a:rPr kumimoji="0" lang="en-US" sz="4950" b="0" i="0" u="none" strike="noStrike" kern="1200" cap="none" spc="0" normalizeH="0" baseline="0" noProof="0">
                <a:ln>
                  <a:noFill/>
                </a:ln>
                <a:solidFill>
                  <a:srgbClr val="726151"/>
                </a:solidFill>
                <a:effectLst/>
                <a:uLnTx/>
                <a:uFillTx/>
                <a:latin typeface="Kulachat Serif"/>
                <a:ea typeface="+mn-ea"/>
                <a:cs typeface="+mn-cs"/>
              </a:rPr>
              <a:t>Supervisor: Dr. Renata Avros</a:t>
            </a:r>
          </a:p>
        </p:txBody>
      </p:sp>
      <p:sp>
        <p:nvSpPr>
          <p:cNvPr id="14" name="TextBox 14"/>
          <p:cNvSpPr txBox="1"/>
          <p:nvPr/>
        </p:nvSpPr>
        <p:spPr>
          <a:xfrm>
            <a:off x="5691565" y="5954653"/>
            <a:ext cx="6904869" cy="732827"/>
          </a:xfrm>
          <a:prstGeom prst="rect">
            <a:avLst/>
          </a:prstGeom>
        </p:spPr>
        <p:txBody>
          <a:bodyPr lIns="0" tIns="0" rIns="0" bIns="0" rtlCol="0" anchor="t">
            <a:spAutoFit/>
          </a:bodyPr>
          <a:lstStyle/>
          <a:p>
            <a:pPr marL="0" marR="0" lvl="0" indent="0" algn="l" defTabSz="914400" rtl="0" eaLnBrk="1" fontAlgn="auto" latinLnBrk="0" hangingPunct="1">
              <a:lnSpc>
                <a:spcPts val="5735"/>
              </a:lnSpc>
              <a:spcBef>
                <a:spcPts val="0"/>
              </a:spcBef>
              <a:spcAft>
                <a:spcPts val="0"/>
              </a:spcAft>
              <a:buClrTx/>
              <a:buSzTx/>
              <a:buFontTx/>
              <a:buNone/>
              <a:tabLst/>
              <a:defRPr/>
            </a:pPr>
            <a:r>
              <a:rPr kumimoji="0" lang="en-US" sz="4779" b="0" i="0" u="none" strike="noStrike" kern="1200" cap="none" spc="0" normalizeH="0" baseline="0" noProof="0" dirty="0">
                <a:ln>
                  <a:noFill/>
                </a:ln>
                <a:solidFill>
                  <a:srgbClr val="726151"/>
                </a:solidFill>
                <a:effectLst/>
                <a:uLnTx/>
                <a:uFillTx/>
                <a:latin typeface="Kulachat Serif Bold"/>
                <a:ea typeface="+mn-ea"/>
                <a:cs typeface="+mn-cs"/>
              </a:rPr>
              <a:t>Capstone Project Phase A </a:t>
            </a:r>
          </a:p>
        </p:txBody>
      </p:sp>
      <p:sp>
        <p:nvSpPr>
          <p:cNvPr id="15" name="TextBox 15"/>
          <p:cNvSpPr txBox="1"/>
          <p:nvPr/>
        </p:nvSpPr>
        <p:spPr>
          <a:xfrm>
            <a:off x="7825649" y="6677955"/>
            <a:ext cx="2636703" cy="732827"/>
          </a:xfrm>
          <a:prstGeom prst="rect">
            <a:avLst/>
          </a:prstGeom>
        </p:spPr>
        <p:txBody>
          <a:bodyPr lIns="0" tIns="0" rIns="0" bIns="0" rtlCol="0" anchor="t">
            <a:spAutoFit/>
          </a:bodyPr>
          <a:lstStyle/>
          <a:p>
            <a:pPr marL="0" marR="0" lvl="0" indent="0" algn="l" defTabSz="914400" rtl="0" eaLnBrk="1" fontAlgn="auto" latinLnBrk="0" hangingPunct="1">
              <a:lnSpc>
                <a:spcPts val="5735"/>
              </a:lnSpc>
              <a:spcBef>
                <a:spcPts val="0"/>
              </a:spcBef>
              <a:spcAft>
                <a:spcPts val="0"/>
              </a:spcAft>
              <a:buClrTx/>
              <a:buSzTx/>
              <a:buFontTx/>
              <a:buNone/>
              <a:tabLst/>
              <a:defRPr/>
            </a:pPr>
            <a:r>
              <a:rPr kumimoji="0" lang="en-US" sz="4779" b="0" i="0" u="none" strike="noStrike" kern="1200" cap="none" spc="0" normalizeH="0" baseline="0" noProof="0" dirty="0">
                <a:ln>
                  <a:noFill/>
                </a:ln>
                <a:solidFill>
                  <a:srgbClr val="726151"/>
                </a:solidFill>
                <a:effectLst/>
                <a:uLnTx/>
                <a:uFillTx/>
                <a:latin typeface="Kulachat Serif Bold"/>
                <a:ea typeface="+mn-ea"/>
                <a:cs typeface="+mn-cs"/>
              </a:rPr>
              <a:t>24-1-R-13</a:t>
            </a:r>
          </a:p>
        </p:txBody>
      </p:sp>
      <p:sp>
        <p:nvSpPr>
          <p:cNvPr id="16" name="TextBox 16"/>
          <p:cNvSpPr txBox="1"/>
          <p:nvPr/>
        </p:nvSpPr>
        <p:spPr>
          <a:xfrm>
            <a:off x="12649063" y="7630915"/>
            <a:ext cx="3857817" cy="914756"/>
          </a:xfrm>
          <a:prstGeom prst="rect">
            <a:avLst/>
          </a:prstGeom>
        </p:spPr>
        <p:txBody>
          <a:bodyPr lIns="0" tIns="0" rIns="0" bIns="0" rtlCol="0" anchor="t">
            <a:spAutoFit/>
          </a:bodyPr>
          <a:lstStyle/>
          <a:p>
            <a:pPr marL="0" marR="0" lvl="0" indent="0" algn="just" defTabSz="914400" rtl="0" eaLnBrk="1" fontAlgn="auto" latinLnBrk="0" hangingPunct="1">
              <a:lnSpc>
                <a:spcPts val="7855"/>
              </a:lnSpc>
              <a:spcBef>
                <a:spcPts val="0"/>
              </a:spcBef>
              <a:spcAft>
                <a:spcPts val="0"/>
              </a:spcAft>
              <a:buClrTx/>
              <a:buSzTx/>
              <a:buFontTx/>
              <a:buNone/>
              <a:tabLst/>
              <a:defRPr/>
            </a:pPr>
            <a:r>
              <a:rPr kumimoji="0" lang="en-US" sz="4340" b="0" i="0" u="none" strike="noStrike" kern="1200" cap="none" spc="0" normalizeH="0" baseline="0" noProof="0">
                <a:ln>
                  <a:noFill/>
                </a:ln>
                <a:solidFill>
                  <a:srgbClr val="726151"/>
                </a:solidFill>
                <a:effectLst/>
                <a:uLnTx/>
                <a:uFillTx/>
                <a:latin typeface="Kulachat Serif"/>
                <a:ea typeface="+mn-ea"/>
                <a:cs typeface="+mn-cs"/>
              </a:rPr>
              <a:t>Maayan Sharvit</a:t>
            </a:r>
          </a:p>
        </p:txBody>
      </p:sp>
      <p:sp>
        <p:nvSpPr>
          <p:cNvPr id="17" name="TextBox 17"/>
          <p:cNvSpPr txBox="1"/>
          <p:nvPr/>
        </p:nvSpPr>
        <p:spPr>
          <a:xfrm>
            <a:off x="12649063" y="8796194"/>
            <a:ext cx="3857817" cy="914756"/>
          </a:xfrm>
          <a:prstGeom prst="rect">
            <a:avLst/>
          </a:prstGeom>
        </p:spPr>
        <p:txBody>
          <a:bodyPr lIns="0" tIns="0" rIns="0" bIns="0" rtlCol="0" anchor="t">
            <a:spAutoFit/>
          </a:bodyPr>
          <a:lstStyle/>
          <a:p>
            <a:pPr marL="0" marR="0" lvl="0" indent="0" algn="just" defTabSz="914400" rtl="0" eaLnBrk="1" fontAlgn="auto" latinLnBrk="0" hangingPunct="1">
              <a:lnSpc>
                <a:spcPts val="7855"/>
              </a:lnSpc>
              <a:spcBef>
                <a:spcPts val="0"/>
              </a:spcBef>
              <a:spcAft>
                <a:spcPts val="0"/>
              </a:spcAft>
              <a:buClrTx/>
              <a:buSzTx/>
              <a:buFontTx/>
              <a:buNone/>
              <a:tabLst/>
              <a:defRPr/>
            </a:pPr>
            <a:r>
              <a:rPr kumimoji="0" lang="en-US" sz="4340" b="0" i="0" u="none" strike="noStrike" kern="1200" cap="none" spc="0" normalizeH="0" baseline="0" noProof="0">
                <a:ln>
                  <a:noFill/>
                </a:ln>
                <a:solidFill>
                  <a:srgbClr val="726151"/>
                </a:solidFill>
                <a:effectLst/>
                <a:uLnTx/>
                <a:uFillTx/>
                <a:latin typeface="Kulachat Serif"/>
                <a:ea typeface="+mn-ea"/>
                <a:cs typeface="+mn-cs"/>
              </a:rPr>
              <a:t>Shir Cohen</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prestige"/>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3" name="AutoShape 3"/>
          <p:cNvSpPr/>
          <p:nvPr/>
        </p:nvSpPr>
        <p:spPr>
          <a:xfrm>
            <a:off x="1726908" y="6449835"/>
            <a:ext cx="1093503" cy="293003"/>
          </a:xfrm>
          <a:prstGeom prst="line">
            <a:avLst/>
          </a:prstGeom>
          <a:ln w="38100" cap="flat">
            <a:solidFill>
              <a:srgbClr val="AE9D90"/>
            </a:solidFill>
            <a:prstDash val="solid"/>
            <a:headEnd type="none" w="sm" len="sm"/>
            <a:tailEnd type="none" w="sm" len="sm"/>
          </a:ln>
        </p:spPr>
        <p:txBody>
          <a:bodyPr/>
          <a:lstStyle/>
          <a:p>
            <a:endParaRPr lang="he-IL"/>
          </a:p>
        </p:txBody>
      </p:sp>
      <p:grpSp>
        <p:nvGrpSpPr>
          <p:cNvPr id="4" name="Group 4"/>
          <p:cNvGrpSpPr/>
          <p:nvPr/>
        </p:nvGrpSpPr>
        <p:grpSpPr>
          <a:xfrm rot="-5400000">
            <a:off x="2829700" y="6106458"/>
            <a:ext cx="1254181" cy="1272760"/>
            <a:chOff x="0" y="0"/>
            <a:chExt cx="812800" cy="824840"/>
          </a:xfrm>
        </p:grpSpPr>
        <p:sp>
          <p:nvSpPr>
            <p:cNvPr id="5" name="Freeform 5"/>
            <p:cNvSpPr/>
            <p:nvPr/>
          </p:nvSpPr>
          <p:spPr>
            <a:xfrm>
              <a:off x="0" y="0"/>
              <a:ext cx="812800" cy="824840"/>
            </a:xfrm>
            <a:custGeom>
              <a:avLst/>
              <a:gdLst/>
              <a:ahLst/>
              <a:cxnLst/>
              <a:rect l="l" t="t" r="r" b="b"/>
              <a:pathLst>
                <a:path w="812800" h="824840">
                  <a:moveTo>
                    <a:pt x="406400" y="0"/>
                  </a:moveTo>
                  <a:cubicBezTo>
                    <a:pt x="181951" y="0"/>
                    <a:pt x="0" y="184647"/>
                    <a:pt x="0" y="412420"/>
                  </a:cubicBezTo>
                  <a:cubicBezTo>
                    <a:pt x="0" y="640193"/>
                    <a:pt x="181951" y="824840"/>
                    <a:pt x="406400" y="824840"/>
                  </a:cubicBezTo>
                  <a:cubicBezTo>
                    <a:pt x="630849" y="824840"/>
                    <a:pt x="812800" y="640193"/>
                    <a:pt x="812800" y="412420"/>
                  </a:cubicBezTo>
                  <a:cubicBezTo>
                    <a:pt x="812800" y="184647"/>
                    <a:pt x="630849" y="0"/>
                    <a:pt x="406400" y="0"/>
                  </a:cubicBezTo>
                  <a:close/>
                </a:path>
              </a:pathLst>
            </a:custGeom>
            <a:solidFill>
              <a:srgbClr val="FFFFFF"/>
            </a:solidFill>
            <a:ln w="19050" cap="sq">
              <a:solidFill>
                <a:srgbClr val="191919"/>
              </a:solidFill>
              <a:prstDash val="solid"/>
              <a:miter/>
            </a:ln>
          </p:spPr>
          <p:txBody>
            <a:bodyPr/>
            <a:lstStyle/>
            <a:p>
              <a:endParaRPr lang="he-IL"/>
            </a:p>
          </p:txBody>
        </p:sp>
        <p:sp>
          <p:nvSpPr>
            <p:cNvPr id="6" name="TextBox 6"/>
            <p:cNvSpPr txBox="1"/>
            <p:nvPr/>
          </p:nvSpPr>
          <p:spPr>
            <a:xfrm>
              <a:off x="76200" y="29704"/>
              <a:ext cx="660400" cy="717808"/>
            </a:xfrm>
            <a:prstGeom prst="rect">
              <a:avLst/>
            </a:prstGeom>
          </p:spPr>
          <p:txBody>
            <a:bodyPr lIns="99382" tIns="99382" rIns="99382" bIns="99382" rtlCol="0" anchor="ctr"/>
            <a:lstStyle/>
            <a:p>
              <a:pPr algn="ctr">
                <a:lnSpc>
                  <a:spcPts val="2999"/>
                </a:lnSpc>
              </a:pPr>
              <a:endParaRPr/>
            </a:p>
          </p:txBody>
        </p:sp>
      </p:grpSp>
      <p:sp>
        <p:nvSpPr>
          <p:cNvPr id="7" name="AutoShape 7"/>
          <p:cNvSpPr/>
          <p:nvPr/>
        </p:nvSpPr>
        <p:spPr>
          <a:xfrm flipV="1">
            <a:off x="4093171" y="5614004"/>
            <a:ext cx="2574014" cy="1128834"/>
          </a:xfrm>
          <a:prstGeom prst="line">
            <a:avLst/>
          </a:prstGeom>
          <a:ln w="38100" cap="flat">
            <a:solidFill>
              <a:srgbClr val="AE9D90"/>
            </a:solidFill>
            <a:prstDash val="solid"/>
            <a:headEnd type="none" w="sm" len="sm"/>
            <a:tailEnd type="none" w="sm" len="sm"/>
          </a:ln>
        </p:spPr>
        <p:txBody>
          <a:bodyPr/>
          <a:lstStyle/>
          <a:p>
            <a:endParaRPr lang="he-IL"/>
          </a:p>
        </p:txBody>
      </p:sp>
      <p:sp>
        <p:nvSpPr>
          <p:cNvPr id="8" name="Freeform 8"/>
          <p:cNvSpPr/>
          <p:nvPr/>
        </p:nvSpPr>
        <p:spPr>
          <a:xfrm rot="2447917">
            <a:off x="14576109" y="-358075"/>
            <a:ext cx="5366382" cy="2761248"/>
          </a:xfrm>
          <a:custGeom>
            <a:avLst/>
            <a:gdLst/>
            <a:ahLst/>
            <a:cxnLst/>
            <a:rect l="l" t="t" r="r" b="b"/>
            <a:pathLst>
              <a:path w="5366382" h="2761248">
                <a:moveTo>
                  <a:pt x="0" y="0"/>
                </a:moveTo>
                <a:lnTo>
                  <a:pt x="5366382" y="0"/>
                </a:lnTo>
                <a:lnTo>
                  <a:pt x="5366382" y="2761248"/>
                </a:lnTo>
                <a:lnTo>
                  <a:pt x="0" y="27612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grpSp>
        <p:nvGrpSpPr>
          <p:cNvPr id="9" name="Group 9"/>
          <p:cNvGrpSpPr/>
          <p:nvPr/>
        </p:nvGrpSpPr>
        <p:grpSpPr>
          <a:xfrm>
            <a:off x="6667185" y="5219701"/>
            <a:ext cx="800288" cy="788606"/>
            <a:chOff x="0" y="0"/>
            <a:chExt cx="1067051" cy="1051475"/>
          </a:xfrm>
        </p:grpSpPr>
        <p:grpSp>
          <p:nvGrpSpPr>
            <p:cNvPr id="10" name="Group 10"/>
            <p:cNvGrpSpPr/>
            <p:nvPr/>
          </p:nvGrpSpPr>
          <p:grpSpPr>
            <a:xfrm rot="-5400000">
              <a:off x="7788" y="-7788"/>
              <a:ext cx="1051475" cy="1067051"/>
              <a:chOff x="0" y="0"/>
              <a:chExt cx="812800" cy="824840"/>
            </a:xfrm>
          </p:grpSpPr>
          <p:sp>
            <p:nvSpPr>
              <p:cNvPr id="11" name="Freeform 11"/>
              <p:cNvSpPr/>
              <p:nvPr/>
            </p:nvSpPr>
            <p:spPr>
              <a:xfrm>
                <a:off x="0" y="0"/>
                <a:ext cx="812800" cy="824840"/>
              </a:xfrm>
              <a:custGeom>
                <a:avLst/>
                <a:gdLst/>
                <a:ahLst/>
                <a:cxnLst/>
                <a:rect l="l" t="t" r="r" b="b"/>
                <a:pathLst>
                  <a:path w="812800" h="824840">
                    <a:moveTo>
                      <a:pt x="406400" y="0"/>
                    </a:moveTo>
                    <a:cubicBezTo>
                      <a:pt x="181951" y="0"/>
                      <a:pt x="0" y="184647"/>
                      <a:pt x="0" y="412420"/>
                    </a:cubicBezTo>
                    <a:cubicBezTo>
                      <a:pt x="0" y="640193"/>
                      <a:pt x="181951" y="824840"/>
                      <a:pt x="406400" y="824840"/>
                    </a:cubicBezTo>
                    <a:cubicBezTo>
                      <a:pt x="630849" y="824840"/>
                      <a:pt x="812800" y="640193"/>
                      <a:pt x="812800" y="412420"/>
                    </a:cubicBezTo>
                    <a:cubicBezTo>
                      <a:pt x="812800" y="184647"/>
                      <a:pt x="630849" y="0"/>
                      <a:pt x="406400" y="0"/>
                    </a:cubicBezTo>
                    <a:close/>
                  </a:path>
                </a:pathLst>
              </a:custGeom>
              <a:solidFill>
                <a:srgbClr val="FFFFFF"/>
              </a:solidFill>
              <a:ln w="19050" cap="sq">
                <a:solidFill>
                  <a:srgbClr val="191919"/>
                </a:solidFill>
                <a:prstDash val="solid"/>
                <a:miter/>
              </a:ln>
            </p:spPr>
            <p:txBody>
              <a:bodyPr/>
              <a:lstStyle/>
              <a:p>
                <a:endParaRPr lang="he-IL"/>
              </a:p>
            </p:txBody>
          </p:sp>
          <p:sp>
            <p:nvSpPr>
              <p:cNvPr id="12" name="TextBox 12"/>
              <p:cNvSpPr txBox="1"/>
              <p:nvPr/>
            </p:nvSpPr>
            <p:spPr>
              <a:xfrm>
                <a:off x="76200" y="20179"/>
                <a:ext cx="660400" cy="727333"/>
              </a:xfrm>
              <a:prstGeom prst="rect">
                <a:avLst/>
              </a:prstGeom>
            </p:spPr>
            <p:txBody>
              <a:bodyPr lIns="99382" tIns="99382" rIns="99382" bIns="99382" rtlCol="0" anchor="ctr"/>
              <a:lstStyle/>
              <a:p>
                <a:pPr algn="ctr">
                  <a:lnSpc>
                    <a:spcPts val="3000"/>
                  </a:lnSpc>
                </a:pPr>
                <a:endParaRPr/>
              </a:p>
            </p:txBody>
          </p:sp>
        </p:grpSp>
        <p:sp>
          <p:nvSpPr>
            <p:cNvPr id="13" name="Freeform 13"/>
            <p:cNvSpPr/>
            <p:nvPr/>
          </p:nvSpPr>
          <p:spPr>
            <a:xfrm>
              <a:off x="92420" y="200916"/>
              <a:ext cx="882211" cy="621273"/>
            </a:xfrm>
            <a:custGeom>
              <a:avLst/>
              <a:gdLst/>
              <a:ahLst/>
              <a:cxnLst/>
              <a:rect l="l" t="t" r="r" b="b"/>
              <a:pathLst>
                <a:path w="882211" h="621273">
                  <a:moveTo>
                    <a:pt x="0" y="0"/>
                  </a:moveTo>
                  <a:lnTo>
                    <a:pt x="882211" y="0"/>
                  </a:lnTo>
                  <a:lnTo>
                    <a:pt x="882211" y="621273"/>
                  </a:lnTo>
                  <a:lnTo>
                    <a:pt x="0" y="621273"/>
                  </a:lnTo>
                  <a:lnTo>
                    <a:pt x="0" y="0"/>
                  </a:lnTo>
                  <a:close/>
                </a:path>
              </a:pathLst>
            </a:custGeom>
            <a:blipFill>
              <a:blip r:embed="rId4"/>
              <a:stretch>
                <a:fillRect l="-120098" r="-374156"/>
              </a:stretch>
            </a:blipFill>
          </p:spPr>
          <p:txBody>
            <a:bodyPr/>
            <a:lstStyle/>
            <a:p>
              <a:endParaRPr lang="he-IL"/>
            </a:p>
          </p:txBody>
        </p:sp>
      </p:grpSp>
      <p:grpSp>
        <p:nvGrpSpPr>
          <p:cNvPr id="14" name="Group 14"/>
          <p:cNvGrpSpPr/>
          <p:nvPr/>
        </p:nvGrpSpPr>
        <p:grpSpPr>
          <a:xfrm>
            <a:off x="6667185" y="6153423"/>
            <a:ext cx="800288" cy="788606"/>
            <a:chOff x="0" y="0"/>
            <a:chExt cx="1067051" cy="1051475"/>
          </a:xfrm>
        </p:grpSpPr>
        <p:grpSp>
          <p:nvGrpSpPr>
            <p:cNvPr id="15" name="Group 15"/>
            <p:cNvGrpSpPr/>
            <p:nvPr/>
          </p:nvGrpSpPr>
          <p:grpSpPr>
            <a:xfrm rot="-5400000">
              <a:off x="7788" y="-7788"/>
              <a:ext cx="1051475" cy="1067051"/>
              <a:chOff x="0" y="0"/>
              <a:chExt cx="812800" cy="824840"/>
            </a:xfrm>
          </p:grpSpPr>
          <p:sp>
            <p:nvSpPr>
              <p:cNvPr id="16" name="Freeform 16"/>
              <p:cNvSpPr/>
              <p:nvPr/>
            </p:nvSpPr>
            <p:spPr>
              <a:xfrm>
                <a:off x="0" y="0"/>
                <a:ext cx="812800" cy="824840"/>
              </a:xfrm>
              <a:custGeom>
                <a:avLst/>
                <a:gdLst/>
                <a:ahLst/>
                <a:cxnLst/>
                <a:rect l="l" t="t" r="r" b="b"/>
                <a:pathLst>
                  <a:path w="812800" h="824840">
                    <a:moveTo>
                      <a:pt x="406400" y="0"/>
                    </a:moveTo>
                    <a:cubicBezTo>
                      <a:pt x="181951" y="0"/>
                      <a:pt x="0" y="184647"/>
                      <a:pt x="0" y="412420"/>
                    </a:cubicBezTo>
                    <a:cubicBezTo>
                      <a:pt x="0" y="640193"/>
                      <a:pt x="181951" y="824840"/>
                      <a:pt x="406400" y="824840"/>
                    </a:cubicBezTo>
                    <a:cubicBezTo>
                      <a:pt x="630849" y="824840"/>
                      <a:pt x="812800" y="640193"/>
                      <a:pt x="812800" y="412420"/>
                    </a:cubicBezTo>
                    <a:cubicBezTo>
                      <a:pt x="812800" y="184647"/>
                      <a:pt x="630849" y="0"/>
                      <a:pt x="406400" y="0"/>
                    </a:cubicBezTo>
                    <a:close/>
                  </a:path>
                </a:pathLst>
              </a:custGeom>
              <a:solidFill>
                <a:srgbClr val="FFFFFF"/>
              </a:solidFill>
              <a:ln w="19050" cap="sq">
                <a:solidFill>
                  <a:srgbClr val="191919"/>
                </a:solidFill>
                <a:prstDash val="solid"/>
                <a:miter/>
              </a:ln>
            </p:spPr>
            <p:txBody>
              <a:bodyPr/>
              <a:lstStyle/>
              <a:p>
                <a:endParaRPr lang="he-IL"/>
              </a:p>
            </p:txBody>
          </p:sp>
          <p:sp>
            <p:nvSpPr>
              <p:cNvPr id="17" name="TextBox 17"/>
              <p:cNvSpPr txBox="1"/>
              <p:nvPr/>
            </p:nvSpPr>
            <p:spPr>
              <a:xfrm>
                <a:off x="76200" y="20179"/>
                <a:ext cx="660400" cy="727333"/>
              </a:xfrm>
              <a:prstGeom prst="rect">
                <a:avLst/>
              </a:prstGeom>
            </p:spPr>
            <p:txBody>
              <a:bodyPr lIns="99382" tIns="99382" rIns="99382" bIns="99382" rtlCol="0" anchor="ctr"/>
              <a:lstStyle/>
              <a:p>
                <a:pPr algn="ctr">
                  <a:lnSpc>
                    <a:spcPts val="3000"/>
                  </a:lnSpc>
                </a:pPr>
                <a:endParaRPr/>
              </a:p>
            </p:txBody>
          </p:sp>
        </p:grpSp>
        <p:sp>
          <p:nvSpPr>
            <p:cNvPr id="18" name="Freeform 18"/>
            <p:cNvSpPr/>
            <p:nvPr/>
          </p:nvSpPr>
          <p:spPr>
            <a:xfrm>
              <a:off x="87312" y="294347"/>
              <a:ext cx="892427" cy="462780"/>
            </a:xfrm>
            <a:custGeom>
              <a:avLst/>
              <a:gdLst/>
              <a:ahLst/>
              <a:cxnLst/>
              <a:rect l="l" t="t" r="r" b="b"/>
              <a:pathLst>
                <a:path w="892427" h="462780">
                  <a:moveTo>
                    <a:pt x="0" y="0"/>
                  </a:moveTo>
                  <a:lnTo>
                    <a:pt x="892427" y="0"/>
                  </a:lnTo>
                  <a:lnTo>
                    <a:pt x="892427" y="462780"/>
                  </a:lnTo>
                  <a:lnTo>
                    <a:pt x="0" y="462780"/>
                  </a:lnTo>
                  <a:lnTo>
                    <a:pt x="0" y="0"/>
                  </a:lnTo>
                  <a:close/>
                </a:path>
              </a:pathLst>
            </a:custGeom>
            <a:blipFill>
              <a:blip r:embed="rId4"/>
              <a:stretch>
                <a:fillRect l="-176617" r="-160970"/>
              </a:stretch>
            </a:blipFill>
          </p:spPr>
          <p:txBody>
            <a:bodyPr/>
            <a:lstStyle/>
            <a:p>
              <a:endParaRPr lang="he-IL"/>
            </a:p>
          </p:txBody>
        </p:sp>
      </p:grpSp>
      <p:grpSp>
        <p:nvGrpSpPr>
          <p:cNvPr id="19" name="Group 19"/>
          <p:cNvGrpSpPr/>
          <p:nvPr/>
        </p:nvGrpSpPr>
        <p:grpSpPr>
          <a:xfrm>
            <a:off x="6663025" y="7539485"/>
            <a:ext cx="800288" cy="788606"/>
            <a:chOff x="0" y="0"/>
            <a:chExt cx="1067051" cy="1051475"/>
          </a:xfrm>
        </p:grpSpPr>
        <p:grpSp>
          <p:nvGrpSpPr>
            <p:cNvPr id="20" name="Group 20"/>
            <p:cNvGrpSpPr/>
            <p:nvPr/>
          </p:nvGrpSpPr>
          <p:grpSpPr>
            <a:xfrm rot="-5400000">
              <a:off x="7788" y="-7788"/>
              <a:ext cx="1051475" cy="1067051"/>
              <a:chOff x="0" y="0"/>
              <a:chExt cx="812800" cy="824840"/>
            </a:xfrm>
          </p:grpSpPr>
          <p:sp>
            <p:nvSpPr>
              <p:cNvPr id="21" name="Freeform 21"/>
              <p:cNvSpPr/>
              <p:nvPr/>
            </p:nvSpPr>
            <p:spPr>
              <a:xfrm>
                <a:off x="0" y="0"/>
                <a:ext cx="812800" cy="824840"/>
              </a:xfrm>
              <a:custGeom>
                <a:avLst/>
                <a:gdLst/>
                <a:ahLst/>
                <a:cxnLst/>
                <a:rect l="l" t="t" r="r" b="b"/>
                <a:pathLst>
                  <a:path w="812800" h="824840">
                    <a:moveTo>
                      <a:pt x="406400" y="0"/>
                    </a:moveTo>
                    <a:cubicBezTo>
                      <a:pt x="181951" y="0"/>
                      <a:pt x="0" y="184647"/>
                      <a:pt x="0" y="412420"/>
                    </a:cubicBezTo>
                    <a:cubicBezTo>
                      <a:pt x="0" y="640193"/>
                      <a:pt x="181951" y="824840"/>
                      <a:pt x="406400" y="824840"/>
                    </a:cubicBezTo>
                    <a:cubicBezTo>
                      <a:pt x="630849" y="824840"/>
                      <a:pt x="812800" y="640193"/>
                      <a:pt x="812800" y="412420"/>
                    </a:cubicBezTo>
                    <a:cubicBezTo>
                      <a:pt x="812800" y="184647"/>
                      <a:pt x="630849" y="0"/>
                      <a:pt x="406400" y="0"/>
                    </a:cubicBezTo>
                    <a:close/>
                  </a:path>
                </a:pathLst>
              </a:custGeom>
              <a:solidFill>
                <a:srgbClr val="FFFFFF"/>
              </a:solidFill>
              <a:ln w="19050" cap="sq">
                <a:solidFill>
                  <a:srgbClr val="191919"/>
                </a:solidFill>
                <a:prstDash val="solid"/>
                <a:miter/>
              </a:ln>
            </p:spPr>
            <p:txBody>
              <a:bodyPr/>
              <a:lstStyle/>
              <a:p>
                <a:endParaRPr lang="he-IL"/>
              </a:p>
            </p:txBody>
          </p:sp>
          <p:sp>
            <p:nvSpPr>
              <p:cNvPr id="22" name="TextBox 22"/>
              <p:cNvSpPr txBox="1"/>
              <p:nvPr/>
            </p:nvSpPr>
            <p:spPr>
              <a:xfrm>
                <a:off x="76200" y="20179"/>
                <a:ext cx="660400" cy="727333"/>
              </a:xfrm>
              <a:prstGeom prst="rect">
                <a:avLst/>
              </a:prstGeom>
            </p:spPr>
            <p:txBody>
              <a:bodyPr lIns="99382" tIns="99382" rIns="99382" bIns="99382" rtlCol="0" anchor="ctr"/>
              <a:lstStyle/>
              <a:p>
                <a:pPr algn="ctr">
                  <a:lnSpc>
                    <a:spcPts val="3000"/>
                  </a:lnSpc>
                </a:pPr>
                <a:endParaRPr/>
              </a:p>
            </p:txBody>
          </p:sp>
        </p:grpSp>
        <p:sp>
          <p:nvSpPr>
            <p:cNvPr id="23" name="Freeform 23"/>
            <p:cNvSpPr/>
            <p:nvPr/>
          </p:nvSpPr>
          <p:spPr>
            <a:xfrm>
              <a:off x="45854" y="200916"/>
              <a:ext cx="933884" cy="649642"/>
            </a:xfrm>
            <a:custGeom>
              <a:avLst/>
              <a:gdLst/>
              <a:ahLst/>
              <a:cxnLst/>
              <a:rect l="l" t="t" r="r" b="b"/>
              <a:pathLst>
                <a:path w="933884" h="649642">
                  <a:moveTo>
                    <a:pt x="0" y="0"/>
                  </a:moveTo>
                  <a:lnTo>
                    <a:pt x="933885" y="0"/>
                  </a:lnTo>
                  <a:lnTo>
                    <a:pt x="933885" y="649642"/>
                  </a:lnTo>
                  <a:lnTo>
                    <a:pt x="0" y="649642"/>
                  </a:lnTo>
                  <a:lnTo>
                    <a:pt x="0" y="0"/>
                  </a:lnTo>
                  <a:close/>
                </a:path>
              </a:pathLst>
            </a:custGeom>
            <a:blipFill>
              <a:blip r:embed="rId4"/>
              <a:stretch>
                <a:fillRect l="-445229" r="-41779"/>
              </a:stretch>
            </a:blipFill>
          </p:spPr>
          <p:txBody>
            <a:bodyPr/>
            <a:lstStyle/>
            <a:p>
              <a:endParaRPr lang="he-IL"/>
            </a:p>
          </p:txBody>
        </p:sp>
      </p:grpSp>
      <p:sp>
        <p:nvSpPr>
          <p:cNvPr id="24" name="AutoShape 24"/>
          <p:cNvSpPr/>
          <p:nvPr/>
        </p:nvSpPr>
        <p:spPr>
          <a:xfrm>
            <a:off x="13717044" y="6742838"/>
            <a:ext cx="1098484" cy="0"/>
          </a:xfrm>
          <a:prstGeom prst="line">
            <a:avLst/>
          </a:prstGeom>
          <a:ln w="38100" cap="flat">
            <a:solidFill>
              <a:srgbClr val="AE9D90"/>
            </a:solidFill>
            <a:prstDash val="solid"/>
            <a:headEnd type="none" w="sm" len="sm"/>
            <a:tailEnd type="none" w="sm" len="sm"/>
          </a:ln>
        </p:spPr>
        <p:txBody>
          <a:bodyPr/>
          <a:lstStyle/>
          <a:p>
            <a:endParaRPr lang="he-IL"/>
          </a:p>
        </p:txBody>
      </p:sp>
      <p:sp>
        <p:nvSpPr>
          <p:cNvPr id="25" name="AutoShape 25"/>
          <p:cNvSpPr/>
          <p:nvPr/>
        </p:nvSpPr>
        <p:spPr>
          <a:xfrm flipV="1">
            <a:off x="7463313" y="6742838"/>
            <a:ext cx="2441884" cy="1190950"/>
          </a:xfrm>
          <a:prstGeom prst="line">
            <a:avLst/>
          </a:prstGeom>
          <a:ln w="38100" cap="flat">
            <a:solidFill>
              <a:srgbClr val="AE9D90"/>
            </a:solidFill>
            <a:prstDash val="solid"/>
            <a:headEnd type="none" w="sm" len="sm"/>
            <a:tailEnd type="none" w="sm" len="sm"/>
          </a:ln>
        </p:spPr>
        <p:txBody>
          <a:bodyPr/>
          <a:lstStyle/>
          <a:p>
            <a:endParaRPr lang="he-IL"/>
          </a:p>
        </p:txBody>
      </p:sp>
      <p:sp>
        <p:nvSpPr>
          <p:cNvPr id="26" name="AutoShape 26"/>
          <p:cNvSpPr/>
          <p:nvPr/>
        </p:nvSpPr>
        <p:spPr>
          <a:xfrm flipV="1">
            <a:off x="4093171" y="6547726"/>
            <a:ext cx="2574014" cy="195112"/>
          </a:xfrm>
          <a:prstGeom prst="line">
            <a:avLst/>
          </a:prstGeom>
          <a:ln w="38100" cap="flat">
            <a:solidFill>
              <a:srgbClr val="AE9D90"/>
            </a:solidFill>
            <a:prstDash val="solid"/>
            <a:headEnd type="none" w="sm" len="sm"/>
            <a:tailEnd type="none" w="sm" len="sm"/>
          </a:ln>
        </p:spPr>
        <p:txBody>
          <a:bodyPr/>
          <a:lstStyle/>
          <a:p>
            <a:endParaRPr lang="he-IL"/>
          </a:p>
        </p:txBody>
      </p:sp>
      <p:sp>
        <p:nvSpPr>
          <p:cNvPr id="27" name="AutoShape 27"/>
          <p:cNvSpPr/>
          <p:nvPr/>
        </p:nvSpPr>
        <p:spPr>
          <a:xfrm>
            <a:off x="4093171" y="6742838"/>
            <a:ext cx="2569854" cy="1190950"/>
          </a:xfrm>
          <a:prstGeom prst="line">
            <a:avLst/>
          </a:prstGeom>
          <a:ln w="38100" cap="flat">
            <a:solidFill>
              <a:srgbClr val="AE9D90"/>
            </a:solidFill>
            <a:prstDash val="solid"/>
            <a:headEnd type="none" w="sm" len="sm"/>
            <a:tailEnd type="none" w="sm" len="sm"/>
          </a:ln>
        </p:spPr>
        <p:txBody>
          <a:bodyPr/>
          <a:lstStyle/>
          <a:p>
            <a:endParaRPr lang="he-IL"/>
          </a:p>
        </p:txBody>
      </p:sp>
      <p:sp>
        <p:nvSpPr>
          <p:cNvPr id="28" name="AutoShape 28"/>
          <p:cNvSpPr/>
          <p:nvPr/>
        </p:nvSpPr>
        <p:spPr>
          <a:xfrm>
            <a:off x="7467473" y="5614004"/>
            <a:ext cx="2437723" cy="1128834"/>
          </a:xfrm>
          <a:prstGeom prst="line">
            <a:avLst/>
          </a:prstGeom>
          <a:ln w="38100" cap="flat">
            <a:solidFill>
              <a:srgbClr val="AE9D90"/>
            </a:solidFill>
            <a:prstDash val="solid"/>
            <a:headEnd type="none" w="sm" len="sm"/>
            <a:tailEnd type="none" w="sm" len="sm"/>
          </a:ln>
        </p:spPr>
        <p:txBody>
          <a:bodyPr/>
          <a:lstStyle/>
          <a:p>
            <a:endParaRPr lang="he-IL"/>
          </a:p>
        </p:txBody>
      </p:sp>
      <p:sp>
        <p:nvSpPr>
          <p:cNvPr id="29" name="AutoShape 29"/>
          <p:cNvSpPr/>
          <p:nvPr/>
        </p:nvSpPr>
        <p:spPr>
          <a:xfrm>
            <a:off x="7467473" y="6547726"/>
            <a:ext cx="2437723" cy="195112"/>
          </a:xfrm>
          <a:prstGeom prst="line">
            <a:avLst/>
          </a:prstGeom>
          <a:ln w="38100" cap="flat">
            <a:solidFill>
              <a:srgbClr val="AE9D90"/>
            </a:solidFill>
            <a:prstDash val="solid"/>
            <a:headEnd type="none" w="sm" len="sm"/>
            <a:tailEnd type="none" w="sm" len="sm"/>
          </a:ln>
        </p:spPr>
        <p:txBody>
          <a:bodyPr/>
          <a:lstStyle/>
          <a:p>
            <a:endParaRPr lang="he-IL"/>
          </a:p>
        </p:txBody>
      </p:sp>
      <p:grpSp>
        <p:nvGrpSpPr>
          <p:cNvPr id="30" name="Group 30"/>
          <p:cNvGrpSpPr/>
          <p:nvPr/>
        </p:nvGrpSpPr>
        <p:grpSpPr>
          <a:xfrm rot="-5400000">
            <a:off x="9914485" y="6106458"/>
            <a:ext cx="1254181" cy="1272760"/>
            <a:chOff x="0" y="0"/>
            <a:chExt cx="812800" cy="824840"/>
          </a:xfrm>
        </p:grpSpPr>
        <p:sp>
          <p:nvSpPr>
            <p:cNvPr id="31" name="Freeform 31"/>
            <p:cNvSpPr/>
            <p:nvPr/>
          </p:nvSpPr>
          <p:spPr>
            <a:xfrm>
              <a:off x="0" y="0"/>
              <a:ext cx="812800" cy="824840"/>
            </a:xfrm>
            <a:custGeom>
              <a:avLst/>
              <a:gdLst/>
              <a:ahLst/>
              <a:cxnLst/>
              <a:rect l="l" t="t" r="r" b="b"/>
              <a:pathLst>
                <a:path w="812800" h="824840">
                  <a:moveTo>
                    <a:pt x="406400" y="0"/>
                  </a:moveTo>
                  <a:cubicBezTo>
                    <a:pt x="181951" y="0"/>
                    <a:pt x="0" y="184647"/>
                    <a:pt x="0" y="412420"/>
                  </a:cubicBezTo>
                  <a:cubicBezTo>
                    <a:pt x="0" y="640193"/>
                    <a:pt x="181951" y="824840"/>
                    <a:pt x="406400" y="824840"/>
                  </a:cubicBezTo>
                  <a:cubicBezTo>
                    <a:pt x="630849" y="824840"/>
                    <a:pt x="812800" y="640193"/>
                    <a:pt x="812800" y="412420"/>
                  </a:cubicBezTo>
                  <a:cubicBezTo>
                    <a:pt x="812800" y="184647"/>
                    <a:pt x="630849" y="0"/>
                    <a:pt x="406400" y="0"/>
                  </a:cubicBezTo>
                  <a:close/>
                </a:path>
              </a:pathLst>
            </a:custGeom>
            <a:solidFill>
              <a:srgbClr val="FFFFFF"/>
            </a:solidFill>
            <a:ln w="19050" cap="sq">
              <a:solidFill>
                <a:srgbClr val="191919"/>
              </a:solidFill>
              <a:prstDash val="solid"/>
              <a:miter/>
            </a:ln>
          </p:spPr>
          <p:txBody>
            <a:bodyPr/>
            <a:lstStyle/>
            <a:p>
              <a:endParaRPr lang="he-IL"/>
            </a:p>
          </p:txBody>
        </p:sp>
        <p:sp>
          <p:nvSpPr>
            <p:cNvPr id="32" name="TextBox 32"/>
            <p:cNvSpPr txBox="1"/>
            <p:nvPr/>
          </p:nvSpPr>
          <p:spPr>
            <a:xfrm>
              <a:off x="76200" y="29704"/>
              <a:ext cx="660400" cy="717808"/>
            </a:xfrm>
            <a:prstGeom prst="rect">
              <a:avLst/>
            </a:prstGeom>
          </p:spPr>
          <p:txBody>
            <a:bodyPr lIns="99382" tIns="99382" rIns="99382" bIns="99382" rtlCol="0" anchor="ctr"/>
            <a:lstStyle/>
            <a:p>
              <a:pPr algn="ctr">
                <a:lnSpc>
                  <a:spcPts val="2999"/>
                </a:lnSpc>
              </a:pPr>
              <a:endParaRPr/>
            </a:p>
          </p:txBody>
        </p:sp>
      </p:grpSp>
      <p:sp>
        <p:nvSpPr>
          <p:cNvPr id="33" name="AutoShape 33"/>
          <p:cNvSpPr/>
          <p:nvPr/>
        </p:nvSpPr>
        <p:spPr>
          <a:xfrm>
            <a:off x="11177956" y="6742838"/>
            <a:ext cx="1266329" cy="0"/>
          </a:xfrm>
          <a:prstGeom prst="line">
            <a:avLst/>
          </a:prstGeom>
          <a:ln w="38100" cap="flat">
            <a:solidFill>
              <a:srgbClr val="AE9D90"/>
            </a:solidFill>
            <a:prstDash val="solid"/>
            <a:headEnd type="none" w="sm" len="sm"/>
            <a:tailEnd type="none" w="sm" len="sm"/>
          </a:ln>
        </p:spPr>
        <p:txBody>
          <a:bodyPr/>
          <a:lstStyle/>
          <a:p>
            <a:endParaRPr lang="he-IL"/>
          </a:p>
        </p:txBody>
      </p:sp>
      <p:grpSp>
        <p:nvGrpSpPr>
          <p:cNvPr id="34" name="Group 34"/>
          <p:cNvGrpSpPr/>
          <p:nvPr/>
        </p:nvGrpSpPr>
        <p:grpSpPr>
          <a:xfrm rot="-5400000">
            <a:off x="12453574" y="6106458"/>
            <a:ext cx="1254181" cy="1272760"/>
            <a:chOff x="0" y="0"/>
            <a:chExt cx="812800" cy="824840"/>
          </a:xfrm>
        </p:grpSpPr>
        <p:sp>
          <p:nvSpPr>
            <p:cNvPr id="35" name="Freeform 35"/>
            <p:cNvSpPr/>
            <p:nvPr/>
          </p:nvSpPr>
          <p:spPr>
            <a:xfrm>
              <a:off x="0" y="0"/>
              <a:ext cx="812800" cy="824840"/>
            </a:xfrm>
            <a:custGeom>
              <a:avLst/>
              <a:gdLst/>
              <a:ahLst/>
              <a:cxnLst/>
              <a:rect l="l" t="t" r="r" b="b"/>
              <a:pathLst>
                <a:path w="812800" h="824840">
                  <a:moveTo>
                    <a:pt x="406400" y="0"/>
                  </a:moveTo>
                  <a:cubicBezTo>
                    <a:pt x="181951" y="0"/>
                    <a:pt x="0" y="184647"/>
                    <a:pt x="0" y="412420"/>
                  </a:cubicBezTo>
                  <a:cubicBezTo>
                    <a:pt x="0" y="640193"/>
                    <a:pt x="181951" y="824840"/>
                    <a:pt x="406400" y="824840"/>
                  </a:cubicBezTo>
                  <a:cubicBezTo>
                    <a:pt x="630849" y="824840"/>
                    <a:pt x="812800" y="640193"/>
                    <a:pt x="812800" y="412420"/>
                  </a:cubicBezTo>
                  <a:cubicBezTo>
                    <a:pt x="812800" y="184647"/>
                    <a:pt x="630849" y="0"/>
                    <a:pt x="406400" y="0"/>
                  </a:cubicBezTo>
                  <a:close/>
                </a:path>
              </a:pathLst>
            </a:custGeom>
            <a:solidFill>
              <a:srgbClr val="FFFFFF"/>
            </a:solidFill>
            <a:ln w="19050" cap="sq">
              <a:solidFill>
                <a:srgbClr val="191919"/>
              </a:solidFill>
              <a:prstDash val="solid"/>
              <a:miter/>
            </a:ln>
          </p:spPr>
          <p:txBody>
            <a:bodyPr/>
            <a:lstStyle/>
            <a:p>
              <a:endParaRPr lang="he-IL"/>
            </a:p>
          </p:txBody>
        </p:sp>
        <p:sp>
          <p:nvSpPr>
            <p:cNvPr id="36" name="TextBox 36"/>
            <p:cNvSpPr txBox="1"/>
            <p:nvPr/>
          </p:nvSpPr>
          <p:spPr>
            <a:xfrm>
              <a:off x="76200" y="29704"/>
              <a:ext cx="660400" cy="717808"/>
            </a:xfrm>
            <a:prstGeom prst="rect">
              <a:avLst/>
            </a:prstGeom>
          </p:spPr>
          <p:txBody>
            <a:bodyPr lIns="99382" tIns="99382" rIns="99382" bIns="99382" rtlCol="0" anchor="ctr"/>
            <a:lstStyle/>
            <a:p>
              <a:pPr algn="ctr">
                <a:lnSpc>
                  <a:spcPts val="2999"/>
                </a:lnSpc>
              </a:pPr>
              <a:endParaRPr/>
            </a:p>
          </p:txBody>
        </p:sp>
      </p:grpSp>
      <p:grpSp>
        <p:nvGrpSpPr>
          <p:cNvPr id="37" name="Group 37"/>
          <p:cNvGrpSpPr/>
          <p:nvPr/>
        </p:nvGrpSpPr>
        <p:grpSpPr>
          <a:xfrm rot="-5400000">
            <a:off x="14824818" y="6106458"/>
            <a:ext cx="1254181" cy="1272760"/>
            <a:chOff x="0" y="0"/>
            <a:chExt cx="812800" cy="824840"/>
          </a:xfrm>
        </p:grpSpPr>
        <p:sp>
          <p:nvSpPr>
            <p:cNvPr id="38" name="Freeform 38"/>
            <p:cNvSpPr/>
            <p:nvPr/>
          </p:nvSpPr>
          <p:spPr>
            <a:xfrm>
              <a:off x="0" y="0"/>
              <a:ext cx="812800" cy="824840"/>
            </a:xfrm>
            <a:custGeom>
              <a:avLst/>
              <a:gdLst/>
              <a:ahLst/>
              <a:cxnLst/>
              <a:rect l="l" t="t" r="r" b="b"/>
              <a:pathLst>
                <a:path w="812800" h="824840">
                  <a:moveTo>
                    <a:pt x="406400" y="0"/>
                  </a:moveTo>
                  <a:cubicBezTo>
                    <a:pt x="181951" y="0"/>
                    <a:pt x="0" y="184647"/>
                    <a:pt x="0" y="412420"/>
                  </a:cubicBezTo>
                  <a:cubicBezTo>
                    <a:pt x="0" y="640193"/>
                    <a:pt x="181951" y="824840"/>
                    <a:pt x="406400" y="824840"/>
                  </a:cubicBezTo>
                  <a:cubicBezTo>
                    <a:pt x="630849" y="824840"/>
                    <a:pt x="812800" y="640193"/>
                    <a:pt x="812800" y="412420"/>
                  </a:cubicBezTo>
                  <a:cubicBezTo>
                    <a:pt x="812800" y="184647"/>
                    <a:pt x="630849" y="0"/>
                    <a:pt x="406400" y="0"/>
                  </a:cubicBezTo>
                  <a:close/>
                </a:path>
              </a:pathLst>
            </a:custGeom>
            <a:solidFill>
              <a:srgbClr val="FFFFFF"/>
            </a:solidFill>
            <a:ln w="19050" cap="sq">
              <a:solidFill>
                <a:srgbClr val="191919"/>
              </a:solidFill>
              <a:prstDash val="solid"/>
              <a:miter/>
            </a:ln>
          </p:spPr>
          <p:txBody>
            <a:bodyPr/>
            <a:lstStyle/>
            <a:p>
              <a:endParaRPr lang="he-IL"/>
            </a:p>
          </p:txBody>
        </p:sp>
        <p:sp>
          <p:nvSpPr>
            <p:cNvPr id="39" name="TextBox 39"/>
            <p:cNvSpPr txBox="1"/>
            <p:nvPr/>
          </p:nvSpPr>
          <p:spPr>
            <a:xfrm>
              <a:off x="76200" y="29704"/>
              <a:ext cx="660400" cy="717808"/>
            </a:xfrm>
            <a:prstGeom prst="rect">
              <a:avLst/>
            </a:prstGeom>
          </p:spPr>
          <p:txBody>
            <a:bodyPr lIns="99382" tIns="99382" rIns="99382" bIns="99382" rtlCol="0" anchor="ctr"/>
            <a:lstStyle/>
            <a:p>
              <a:pPr algn="ctr">
                <a:lnSpc>
                  <a:spcPts val="2999"/>
                </a:lnSpc>
              </a:pPr>
              <a:endParaRPr/>
            </a:p>
          </p:txBody>
        </p:sp>
      </p:grpSp>
      <p:sp>
        <p:nvSpPr>
          <p:cNvPr id="40" name="Freeform 40"/>
          <p:cNvSpPr/>
          <p:nvPr/>
        </p:nvSpPr>
        <p:spPr>
          <a:xfrm rot="-5400000">
            <a:off x="5201131" y="7237099"/>
            <a:ext cx="407070" cy="2798604"/>
          </a:xfrm>
          <a:custGeom>
            <a:avLst/>
            <a:gdLst/>
            <a:ahLst/>
            <a:cxnLst/>
            <a:rect l="l" t="t" r="r" b="b"/>
            <a:pathLst>
              <a:path w="407070" h="2798604">
                <a:moveTo>
                  <a:pt x="0" y="0"/>
                </a:moveTo>
                <a:lnTo>
                  <a:pt x="407070" y="0"/>
                </a:lnTo>
                <a:lnTo>
                  <a:pt x="407070" y="2798604"/>
                </a:lnTo>
                <a:lnTo>
                  <a:pt x="0" y="27986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he-IL"/>
          </a:p>
        </p:txBody>
      </p:sp>
      <p:sp>
        <p:nvSpPr>
          <p:cNvPr id="41" name="TextBox 41"/>
          <p:cNvSpPr txBox="1"/>
          <p:nvPr/>
        </p:nvSpPr>
        <p:spPr>
          <a:xfrm>
            <a:off x="1028700" y="1964327"/>
            <a:ext cx="16230600" cy="3077766"/>
          </a:xfrm>
          <a:prstGeom prst="rect">
            <a:avLst/>
          </a:prstGeom>
        </p:spPr>
        <p:txBody>
          <a:bodyPr lIns="0" tIns="0" rIns="0" bIns="0" rtlCol="0" anchor="t">
            <a:spAutoFit/>
          </a:bodyPr>
          <a:lstStyle/>
          <a:p>
            <a:pPr algn="l">
              <a:lnSpc>
                <a:spcPts val="4771"/>
              </a:lnSpc>
            </a:pPr>
            <a:r>
              <a:rPr lang="en-US" sz="3408">
                <a:solidFill>
                  <a:srgbClr val="726151"/>
                </a:solidFill>
                <a:latin typeface="Kulachat Serif"/>
              </a:rPr>
              <a:t>BWGNN employing </a:t>
            </a:r>
            <a:r>
              <a:rPr lang="en-US" sz="3408" dirty="0">
                <a:solidFill>
                  <a:srgbClr val="726151"/>
                </a:solidFill>
                <a:latin typeface="Kulachat Serif"/>
              </a:rPr>
              <a:t>the Beta wavelets in parallel for each signal. These wavelets, band-pass and spectral-localized properties, excel at capturing high-frequency anomalies due to its filters who target the "right-shift" phenomenon.</a:t>
            </a:r>
          </a:p>
          <a:p>
            <a:pPr algn="l">
              <a:lnSpc>
                <a:spcPts val="4771"/>
              </a:lnSpc>
            </a:pPr>
            <a:r>
              <a:rPr lang="en-US" sz="3408" dirty="0">
                <a:solidFill>
                  <a:srgbClr val="726151"/>
                </a:solidFill>
                <a:latin typeface="Kulachat Serif"/>
              </a:rPr>
              <a:t>The BWGNN architecture draws inspiration from Hammond's graph wavelet theory, enabling the construction of diverse band-pass filters with varying scales.</a:t>
            </a:r>
          </a:p>
        </p:txBody>
      </p:sp>
      <p:sp>
        <p:nvSpPr>
          <p:cNvPr id="44" name="TextBox 44"/>
          <p:cNvSpPr txBox="1"/>
          <p:nvPr/>
        </p:nvSpPr>
        <p:spPr>
          <a:xfrm>
            <a:off x="3056877" y="6486497"/>
            <a:ext cx="799828" cy="456352"/>
          </a:xfrm>
          <a:prstGeom prst="rect">
            <a:avLst/>
          </a:prstGeom>
        </p:spPr>
        <p:txBody>
          <a:bodyPr lIns="0" tIns="0" rIns="0" bIns="0" rtlCol="0" anchor="t">
            <a:spAutoFit/>
          </a:bodyPr>
          <a:lstStyle/>
          <a:p>
            <a:pPr marL="0" lvl="0" indent="0" algn="ctr">
              <a:lnSpc>
                <a:spcPts val="3721"/>
              </a:lnSpc>
            </a:pPr>
            <a:r>
              <a:rPr lang="en-US" sz="2658">
                <a:solidFill>
                  <a:srgbClr val="726151"/>
                </a:solidFill>
                <a:latin typeface="Kulachat Serif Italics"/>
              </a:rPr>
              <a:t>MLP</a:t>
            </a:r>
          </a:p>
        </p:txBody>
      </p:sp>
      <p:sp>
        <p:nvSpPr>
          <p:cNvPr id="45" name="TextBox 45"/>
          <p:cNvSpPr txBox="1"/>
          <p:nvPr/>
        </p:nvSpPr>
        <p:spPr>
          <a:xfrm>
            <a:off x="6020979" y="438975"/>
            <a:ext cx="7572735" cy="1676400"/>
          </a:xfrm>
          <a:prstGeom prst="rect">
            <a:avLst/>
          </a:prstGeom>
        </p:spPr>
        <p:txBody>
          <a:bodyPr lIns="0" tIns="0" rIns="0" bIns="0" rtlCol="0" anchor="t">
            <a:spAutoFit/>
          </a:bodyPr>
          <a:lstStyle/>
          <a:p>
            <a:pPr algn="ctr">
              <a:lnSpc>
                <a:spcPts val="13200"/>
              </a:lnSpc>
            </a:pPr>
            <a:r>
              <a:rPr lang="en-US" sz="11000" spc="1045" dirty="0">
                <a:solidFill>
                  <a:srgbClr val="726151"/>
                </a:solidFill>
                <a:latin typeface="Kulachat Serif"/>
              </a:rPr>
              <a:t>The model</a:t>
            </a:r>
          </a:p>
        </p:txBody>
      </p:sp>
      <p:sp>
        <p:nvSpPr>
          <p:cNvPr id="46" name="TextBox 46"/>
          <p:cNvSpPr txBox="1"/>
          <p:nvPr/>
        </p:nvSpPr>
        <p:spPr>
          <a:xfrm>
            <a:off x="1726908" y="6046053"/>
            <a:ext cx="799828" cy="456352"/>
          </a:xfrm>
          <a:prstGeom prst="rect">
            <a:avLst/>
          </a:prstGeom>
        </p:spPr>
        <p:txBody>
          <a:bodyPr lIns="0" tIns="0" rIns="0" bIns="0" rtlCol="0" anchor="t">
            <a:spAutoFit/>
          </a:bodyPr>
          <a:lstStyle/>
          <a:p>
            <a:pPr marL="0" lvl="0" indent="0" algn="ctr">
              <a:lnSpc>
                <a:spcPts val="3721"/>
              </a:lnSpc>
            </a:pPr>
            <a:r>
              <a:rPr lang="en-US" sz="2658">
                <a:solidFill>
                  <a:srgbClr val="726151"/>
                </a:solidFill>
                <a:latin typeface="Kulachat Serif Italics"/>
              </a:rPr>
              <a:t>X</a:t>
            </a:r>
          </a:p>
        </p:txBody>
      </p:sp>
      <p:sp>
        <p:nvSpPr>
          <p:cNvPr id="47" name="TextBox 47"/>
          <p:cNvSpPr txBox="1"/>
          <p:nvPr/>
        </p:nvSpPr>
        <p:spPr>
          <a:xfrm>
            <a:off x="6667644" y="6923813"/>
            <a:ext cx="799828" cy="650243"/>
          </a:xfrm>
          <a:prstGeom prst="rect">
            <a:avLst/>
          </a:prstGeom>
        </p:spPr>
        <p:txBody>
          <a:bodyPr lIns="0" tIns="0" rIns="0" bIns="0" rtlCol="0" anchor="t">
            <a:spAutoFit/>
          </a:bodyPr>
          <a:lstStyle/>
          <a:p>
            <a:pPr algn="ctr">
              <a:lnSpc>
                <a:spcPts val="1595"/>
              </a:lnSpc>
            </a:pPr>
            <a:r>
              <a:rPr lang="en-US" sz="2658">
                <a:solidFill>
                  <a:srgbClr val="726151"/>
                </a:solidFill>
                <a:latin typeface="Kulachat Serif Bold"/>
              </a:rPr>
              <a:t>.</a:t>
            </a:r>
          </a:p>
          <a:p>
            <a:pPr algn="ctr">
              <a:lnSpc>
                <a:spcPts val="1595"/>
              </a:lnSpc>
            </a:pPr>
            <a:r>
              <a:rPr lang="en-US" sz="2658">
                <a:solidFill>
                  <a:srgbClr val="726151"/>
                </a:solidFill>
                <a:latin typeface="Kulachat Serif Bold"/>
              </a:rPr>
              <a:t>.</a:t>
            </a:r>
          </a:p>
          <a:p>
            <a:pPr marL="0" lvl="0" indent="0" algn="ctr">
              <a:lnSpc>
                <a:spcPts val="1595"/>
              </a:lnSpc>
            </a:pPr>
            <a:r>
              <a:rPr lang="en-US" sz="2658">
                <a:solidFill>
                  <a:srgbClr val="726151"/>
                </a:solidFill>
                <a:latin typeface="Kulachat Serif Bold"/>
              </a:rPr>
              <a:t>.</a:t>
            </a:r>
          </a:p>
        </p:txBody>
      </p:sp>
      <p:sp>
        <p:nvSpPr>
          <p:cNvPr id="48" name="TextBox 48"/>
          <p:cNvSpPr txBox="1"/>
          <p:nvPr/>
        </p:nvSpPr>
        <p:spPr>
          <a:xfrm>
            <a:off x="10141662" y="6486497"/>
            <a:ext cx="799828" cy="456352"/>
          </a:xfrm>
          <a:prstGeom prst="rect">
            <a:avLst/>
          </a:prstGeom>
        </p:spPr>
        <p:txBody>
          <a:bodyPr lIns="0" tIns="0" rIns="0" bIns="0" rtlCol="0" anchor="t">
            <a:spAutoFit/>
          </a:bodyPr>
          <a:lstStyle/>
          <a:p>
            <a:pPr marL="0" lvl="0" indent="0" algn="ctr">
              <a:lnSpc>
                <a:spcPts val="3721"/>
              </a:lnSpc>
            </a:pPr>
            <a:r>
              <a:rPr lang="en-US" sz="2658">
                <a:solidFill>
                  <a:srgbClr val="726151"/>
                </a:solidFill>
                <a:latin typeface="Kulachat Serif Italics"/>
              </a:rPr>
              <a:t>AGG</a:t>
            </a:r>
          </a:p>
        </p:txBody>
      </p:sp>
      <p:sp>
        <p:nvSpPr>
          <p:cNvPr id="49" name="TextBox 49"/>
          <p:cNvSpPr txBox="1"/>
          <p:nvPr/>
        </p:nvSpPr>
        <p:spPr>
          <a:xfrm>
            <a:off x="12540251" y="6178270"/>
            <a:ext cx="1080827" cy="994464"/>
          </a:xfrm>
          <a:prstGeom prst="rect">
            <a:avLst/>
          </a:prstGeom>
        </p:spPr>
        <p:txBody>
          <a:bodyPr lIns="0" tIns="0" rIns="0" bIns="0" rtlCol="0" anchor="t">
            <a:spAutoFit/>
          </a:bodyPr>
          <a:lstStyle/>
          <a:p>
            <a:pPr algn="ctr">
              <a:lnSpc>
                <a:spcPts val="3408"/>
              </a:lnSpc>
            </a:pPr>
            <a:r>
              <a:rPr lang="en-US" sz="2434">
                <a:solidFill>
                  <a:srgbClr val="726151"/>
                </a:solidFill>
                <a:latin typeface="Kulachat Serif Italics"/>
              </a:rPr>
              <a:t>MLP</a:t>
            </a:r>
          </a:p>
          <a:p>
            <a:pPr marL="0" lvl="0" indent="0" algn="ctr">
              <a:lnSpc>
                <a:spcPts val="1947"/>
              </a:lnSpc>
            </a:pPr>
            <a:r>
              <a:rPr lang="en-US" sz="2434" spc="-36">
                <a:solidFill>
                  <a:srgbClr val="726151"/>
                </a:solidFill>
                <a:latin typeface="Kulachat Serif Italics"/>
              </a:rPr>
              <a:t>&amp; sigmoid</a:t>
            </a:r>
          </a:p>
        </p:txBody>
      </p:sp>
      <p:sp>
        <p:nvSpPr>
          <p:cNvPr id="50" name="TextBox 50"/>
          <p:cNvSpPr txBox="1"/>
          <p:nvPr/>
        </p:nvSpPr>
        <p:spPr>
          <a:xfrm>
            <a:off x="14816181" y="6217503"/>
            <a:ext cx="1176793" cy="840647"/>
          </a:xfrm>
          <a:prstGeom prst="rect">
            <a:avLst/>
          </a:prstGeom>
        </p:spPr>
        <p:txBody>
          <a:bodyPr lIns="0" tIns="0" rIns="0" bIns="0" rtlCol="0" anchor="t">
            <a:spAutoFit/>
          </a:bodyPr>
          <a:lstStyle/>
          <a:p>
            <a:pPr algn="ctr">
              <a:lnSpc>
                <a:spcPts val="3408"/>
              </a:lnSpc>
            </a:pPr>
            <a:r>
              <a:rPr lang="en-US" sz="2434">
                <a:solidFill>
                  <a:srgbClr val="726151"/>
                </a:solidFill>
                <a:latin typeface="Kulachat Serif Italics"/>
              </a:rPr>
              <a:t>loss</a:t>
            </a:r>
          </a:p>
          <a:p>
            <a:pPr marL="0" lvl="0" indent="0" algn="ctr">
              <a:lnSpc>
                <a:spcPts val="3408"/>
              </a:lnSpc>
            </a:pPr>
            <a:r>
              <a:rPr lang="en-US" sz="2434">
                <a:solidFill>
                  <a:srgbClr val="726151"/>
                </a:solidFill>
                <a:latin typeface="Kulachat Serif Italics"/>
              </a:rPr>
              <a:t>function</a:t>
            </a:r>
          </a:p>
        </p:txBody>
      </p:sp>
      <p:sp>
        <p:nvSpPr>
          <p:cNvPr id="51" name="TextBox 51"/>
          <p:cNvSpPr txBox="1"/>
          <p:nvPr/>
        </p:nvSpPr>
        <p:spPr>
          <a:xfrm>
            <a:off x="5004752" y="8808651"/>
            <a:ext cx="799828" cy="456352"/>
          </a:xfrm>
          <a:prstGeom prst="rect">
            <a:avLst/>
          </a:prstGeom>
        </p:spPr>
        <p:txBody>
          <a:bodyPr lIns="0" tIns="0" rIns="0" bIns="0" rtlCol="0" anchor="t">
            <a:spAutoFit/>
          </a:bodyPr>
          <a:lstStyle/>
          <a:p>
            <a:pPr marL="0" lvl="0" indent="0" algn="ctr">
              <a:lnSpc>
                <a:spcPts val="3721"/>
              </a:lnSpc>
            </a:pPr>
            <a:r>
              <a:rPr lang="en-US" sz="2658">
                <a:solidFill>
                  <a:srgbClr val="726151"/>
                </a:solidFill>
                <a:latin typeface="Kulachat Serif Italics"/>
              </a:rPr>
              <a:t>C + 1</a:t>
            </a:r>
          </a:p>
        </p:txBody>
      </p:sp>
      <p:sp>
        <p:nvSpPr>
          <p:cNvPr id="52" name="TextBox 52"/>
          <p:cNvSpPr txBox="1"/>
          <p:nvPr/>
        </p:nvSpPr>
        <p:spPr>
          <a:xfrm>
            <a:off x="11406556" y="6242962"/>
            <a:ext cx="799828" cy="456352"/>
          </a:xfrm>
          <a:prstGeom prst="rect">
            <a:avLst/>
          </a:prstGeom>
        </p:spPr>
        <p:txBody>
          <a:bodyPr lIns="0" tIns="0" rIns="0" bIns="0" rtlCol="0" anchor="t">
            <a:spAutoFit/>
          </a:bodyPr>
          <a:lstStyle/>
          <a:p>
            <a:pPr marL="0" lvl="0" indent="0" algn="ctr">
              <a:lnSpc>
                <a:spcPts val="3721"/>
              </a:lnSpc>
            </a:pPr>
            <a:r>
              <a:rPr lang="en-US" sz="2658">
                <a:solidFill>
                  <a:srgbClr val="726151"/>
                </a:solidFill>
                <a:latin typeface="Kulachat Serif Italics"/>
              </a:rPr>
              <a:t>H</a:t>
            </a:r>
          </a:p>
        </p:txBody>
      </p:sp>
      <p:sp>
        <p:nvSpPr>
          <p:cNvPr id="54" name="אליפסה 53">
            <a:extLst>
              <a:ext uri="{FF2B5EF4-FFF2-40B4-BE49-F238E27FC236}">
                <a16:creationId xmlns:a16="http://schemas.microsoft.com/office/drawing/2014/main" id="{0E0EF32B-EB15-E779-60A8-47E90BB884B8}"/>
              </a:ext>
            </a:extLst>
          </p:cNvPr>
          <p:cNvSpPr/>
          <p:nvPr/>
        </p:nvSpPr>
        <p:spPr>
          <a:xfrm>
            <a:off x="6651268" y="5219699"/>
            <a:ext cx="812045" cy="794751"/>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he-IL" dirty="0"/>
          </a:p>
        </p:txBody>
      </p:sp>
      <p:sp>
        <p:nvSpPr>
          <p:cNvPr id="55" name="אליפסה 54">
            <a:extLst>
              <a:ext uri="{FF2B5EF4-FFF2-40B4-BE49-F238E27FC236}">
                <a16:creationId xmlns:a16="http://schemas.microsoft.com/office/drawing/2014/main" id="{8A95467B-BDF0-F479-46E0-F427A7AE3F2E}"/>
              </a:ext>
            </a:extLst>
          </p:cNvPr>
          <p:cNvSpPr/>
          <p:nvPr/>
        </p:nvSpPr>
        <p:spPr>
          <a:xfrm>
            <a:off x="6661306" y="6153422"/>
            <a:ext cx="812045" cy="79939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he-IL" dirty="0"/>
          </a:p>
        </p:txBody>
      </p:sp>
      <p:sp>
        <p:nvSpPr>
          <p:cNvPr id="56" name="אליפסה 55">
            <a:extLst>
              <a:ext uri="{FF2B5EF4-FFF2-40B4-BE49-F238E27FC236}">
                <a16:creationId xmlns:a16="http://schemas.microsoft.com/office/drawing/2014/main" id="{E40C2A33-E466-D6C7-BCF8-F783C3FD397E}"/>
              </a:ext>
            </a:extLst>
          </p:cNvPr>
          <p:cNvSpPr/>
          <p:nvPr/>
        </p:nvSpPr>
        <p:spPr>
          <a:xfrm>
            <a:off x="6673062" y="7551379"/>
            <a:ext cx="800289" cy="776712"/>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he-IL" dirty="0"/>
          </a:p>
        </p:txBody>
      </p:sp>
      <p:sp>
        <p:nvSpPr>
          <p:cNvPr id="57" name="TextBox 41">
            <a:extLst>
              <a:ext uri="{FF2B5EF4-FFF2-40B4-BE49-F238E27FC236}">
                <a16:creationId xmlns:a16="http://schemas.microsoft.com/office/drawing/2014/main" id="{3B58D552-F7F4-41B6-EBFA-9EB659784C2D}"/>
              </a:ext>
            </a:extLst>
          </p:cNvPr>
          <p:cNvSpPr txBox="1"/>
          <p:nvPr/>
        </p:nvSpPr>
        <p:spPr>
          <a:xfrm>
            <a:off x="8163489" y="8514942"/>
            <a:ext cx="9095811" cy="1231106"/>
          </a:xfrm>
          <a:prstGeom prst="rect">
            <a:avLst/>
          </a:prstGeom>
        </p:spPr>
        <p:txBody>
          <a:bodyPr wrap="square" lIns="0" tIns="0" rIns="0" bIns="0" rtlCol="0" anchor="t">
            <a:spAutoFit/>
          </a:bodyPr>
          <a:lstStyle/>
          <a:p>
            <a:pPr algn="l">
              <a:lnSpc>
                <a:spcPts val="4771"/>
              </a:lnSpc>
            </a:pPr>
            <a:r>
              <a:rPr lang="en-US" sz="3408" dirty="0">
                <a:solidFill>
                  <a:srgbClr val="726151"/>
                </a:solidFill>
                <a:latin typeface="Kulachat Serif"/>
              </a:rPr>
              <a:t>Where</a:t>
            </a:r>
            <a:r>
              <a:rPr lang="en-US" sz="3408" i="1" dirty="0">
                <a:solidFill>
                  <a:srgbClr val="726151"/>
                </a:solidFill>
                <a:latin typeface="Kulachat Serif"/>
              </a:rPr>
              <a:t> W  </a:t>
            </a:r>
            <a:r>
              <a:rPr lang="en-US" sz="3408" dirty="0">
                <a:solidFill>
                  <a:srgbClr val="726151"/>
                </a:solidFill>
                <a:latin typeface="Kulachat Serif"/>
              </a:rPr>
              <a:t>is the Beta Wavelet transform</a:t>
            </a:r>
            <a:br>
              <a:rPr lang="en-US" sz="3408" i="1" dirty="0">
                <a:solidFill>
                  <a:srgbClr val="726151"/>
                </a:solidFill>
                <a:latin typeface="Kulachat Serif"/>
              </a:rPr>
            </a:br>
            <a:r>
              <a:rPr lang="en-US" sz="3408" dirty="0">
                <a:solidFill>
                  <a:srgbClr val="726151"/>
                </a:solidFill>
                <a:latin typeface="Kulachat Serif"/>
              </a:rPr>
              <a:t>and </a:t>
            </a:r>
            <a:r>
              <a:rPr lang="en-US" sz="3408" i="1" dirty="0">
                <a:solidFill>
                  <a:srgbClr val="726151"/>
                </a:solidFill>
                <a:latin typeface="Kulachat Serif"/>
              </a:rPr>
              <a:t>C + 1</a:t>
            </a:r>
            <a:r>
              <a:rPr lang="en-US" sz="3408" dirty="0">
                <a:solidFill>
                  <a:srgbClr val="726151"/>
                </a:solidFill>
                <a:latin typeface="Kulachat Serif"/>
              </a:rPr>
              <a:t>  is the number of scales.</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5" name="TextBox 5"/>
          <p:cNvSpPr txBox="1"/>
          <p:nvPr/>
        </p:nvSpPr>
        <p:spPr>
          <a:xfrm>
            <a:off x="797124" y="3698724"/>
            <a:ext cx="2583777" cy="639278"/>
          </a:xfrm>
          <a:prstGeom prst="rect">
            <a:avLst/>
          </a:prstGeom>
        </p:spPr>
        <p:txBody>
          <a:bodyPr lIns="0" tIns="0" rIns="0" bIns="0" rtlCol="0" anchor="t">
            <a:spAutoFit/>
          </a:bodyPr>
          <a:lstStyle/>
          <a:p>
            <a:pPr algn="ctr">
              <a:lnSpc>
                <a:spcPts val="2268"/>
              </a:lnSpc>
            </a:pPr>
            <a:r>
              <a:rPr lang="en-US" sz="3200" b="1" dirty="0">
                <a:solidFill>
                  <a:srgbClr val="726151"/>
                </a:solidFill>
                <a:latin typeface="Kulachat Serif"/>
              </a:rPr>
              <a:t>Prepare the dataset</a:t>
            </a:r>
            <a:endParaRPr lang="en-US" sz="2100" dirty="0">
              <a:solidFill>
                <a:srgbClr val="726151"/>
              </a:solidFill>
              <a:latin typeface="Kulachat Serif"/>
            </a:endParaRPr>
          </a:p>
        </p:txBody>
      </p:sp>
      <p:sp>
        <p:nvSpPr>
          <p:cNvPr id="6" name="AutoShape 6"/>
          <p:cNvSpPr/>
          <p:nvPr/>
        </p:nvSpPr>
        <p:spPr>
          <a:xfrm flipH="1" flipV="1">
            <a:off x="2417549" y="6017408"/>
            <a:ext cx="1428779" cy="0"/>
          </a:xfrm>
          <a:prstGeom prst="line">
            <a:avLst/>
          </a:prstGeom>
          <a:ln w="38100" cap="flat">
            <a:solidFill>
              <a:srgbClr val="AE9D90"/>
            </a:solidFill>
            <a:prstDash val="solid"/>
            <a:headEnd type="none" w="sm" len="sm"/>
            <a:tailEnd type="none" w="sm" len="sm"/>
          </a:ln>
        </p:spPr>
        <p:txBody>
          <a:bodyPr/>
          <a:lstStyle/>
          <a:p>
            <a:endParaRPr lang="he-IL"/>
          </a:p>
        </p:txBody>
      </p:sp>
      <p:grpSp>
        <p:nvGrpSpPr>
          <p:cNvPr id="7" name="Group 7"/>
          <p:cNvGrpSpPr/>
          <p:nvPr/>
        </p:nvGrpSpPr>
        <p:grpSpPr>
          <a:xfrm rot="-5400000">
            <a:off x="1768657" y="5690577"/>
            <a:ext cx="644121" cy="653663"/>
            <a:chOff x="0" y="0"/>
            <a:chExt cx="812800" cy="824840"/>
          </a:xfrm>
        </p:grpSpPr>
        <p:sp>
          <p:nvSpPr>
            <p:cNvPr id="8" name="Freeform 8"/>
            <p:cNvSpPr/>
            <p:nvPr/>
          </p:nvSpPr>
          <p:spPr>
            <a:xfrm>
              <a:off x="0" y="0"/>
              <a:ext cx="812800" cy="824840"/>
            </a:xfrm>
            <a:custGeom>
              <a:avLst/>
              <a:gdLst/>
              <a:ahLst/>
              <a:cxnLst/>
              <a:rect l="l" t="t" r="r" b="b"/>
              <a:pathLst>
                <a:path w="812800" h="824840">
                  <a:moveTo>
                    <a:pt x="406400" y="0"/>
                  </a:moveTo>
                  <a:cubicBezTo>
                    <a:pt x="181951" y="0"/>
                    <a:pt x="0" y="184647"/>
                    <a:pt x="0" y="412420"/>
                  </a:cubicBezTo>
                  <a:cubicBezTo>
                    <a:pt x="0" y="640193"/>
                    <a:pt x="181951" y="824840"/>
                    <a:pt x="406400" y="824840"/>
                  </a:cubicBezTo>
                  <a:cubicBezTo>
                    <a:pt x="630849" y="824840"/>
                    <a:pt x="812800" y="640193"/>
                    <a:pt x="812800" y="412420"/>
                  </a:cubicBezTo>
                  <a:cubicBezTo>
                    <a:pt x="812800" y="184647"/>
                    <a:pt x="630849" y="0"/>
                    <a:pt x="406400" y="0"/>
                  </a:cubicBezTo>
                  <a:close/>
                </a:path>
              </a:pathLst>
            </a:custGeom>
            <a:solidFill>
              <a:srgbClr val="FFFFFF"/>
            </a:solidFill>
            <a:ln w="19050" cap="sq">
              <a:solidFill>
                <a:srgbClr val="191919"/>
              </a:solidFill>
              <a:prstDash val="solid"/>
              <a:miter/>
            </a:ln>
          </p:spPr>
          <p:txBody>
            <a:bodyPr/>
            <a:lstStyle/>
            <a:p>
              <a:endParaRPr lang="he-IL"/>
            </a:p>
          </p:txBody>
        </p:sp>
        <p:sp>
          <p:nvSpPr>
            <p:cNvPr id="9" name="TextBox 9"/>
            <p:cNvSpPr txBox="1"/>
            <p:nvPr/>
          </p:nvSpPr>
          <p:spPr>
            <a:xfrm>
              <a:off x="76200" y="29704"/>
              <a:ext cx="660400" cy="717808"/>
            </a:xfrm>
            <a:prstGeom prst="rect">
              <a:avLst/>
            </a:prstGeom>
          </p:spPr>
          <p:txBody>
            <a:bodyPr lIns="99382" tIns="99382" rIns="99382" bIns="99382" rtlCol="0" anchor="ctr"/>
            <a:lstStyle/>
            <a:p>
              <a:pPr algn="ctr">
                <a:lnSpc>
                  <a:spcPts val="2999"/>
                </a:lnSpc>
              </a:pPr>
              <a:endParaRPr/>
            </a:p>
          </p:txBody>
        </p:sp>
      </p:grpSp>
      <p:sp>
        <p:nvSpPr>
          <p:cNvPr id="10" name="AutoShape 10"/>
          <p:cNvSpPr/>
          <p:nvPr/>
        </p:nvSpPr>
        <p:spPr>
          <a:xfrm flipH="1" flipV="1">
            <a:off x="2081935" y="4357728"/>
            <a:ext cx="7078" cy="1337624"/>
          </a:xfrm>
          <a:prstGeom prst="line">
            <a:avLst/>
          </a:prstGeom>
          <a:ln w="38100" cap="flat">
            <a:solidFill>
              <a:srgbClr val="AE9D90"/>
            </a:solidFill>
            <a:prstDash val="solid"/>
            <a:headEnd type="none" w="sm" len="sm"/>
            <a:tailEnd type="none" w="sm" len="sm"/>
          </a:ln>
        </p:spPr>
        <p:txBody>
          <a:bodyPr/>
          <a:lstStyle/>
          <a:p>
            <a:endParaRPr lang="he-IL"/>
          </a:p>
        </p:txBody>
      </p:sp>
      <p:sp>
        <p:nvSpPr>
          <p:cNvPr id="11" name="AutoShape 11"/>
          <p:cNvSpPr/>
          <p:nvPr/>
        </p:nvSpPr>
        <p:spPr>
          <a:xfrm flipH="1">
            <a:off x="4482316" y="6017408"/>
            <a:ext cx="1446454" cy="0"/>
          </a:xfrm>
          <a:prstGeom prst="line">
            <a:avLst/>
          </a:prstGeom>
          <a:ln w="38100" cap="flat">
            <a:solidFill>
              <a:srgbClr val="AE9D90"/>
            </a:solidFill>
            <a:prstDash val="solid"/>
            <a:headEnd type="none" w="sm" len="sm"/>
            <a:tailEnd type="none" w="sm" len="sm"/>
          </a:ln>
        </p:spPr>
        <p:txBody>
          <a:bodyPr/>
          <a:lstStyle/>
          <a:p>
            <a:endParaRPr lang="he-IL"/>
          </a:p>
        </p:txBody>
      </p:sp>
      <p:grpSp>
        <p:nvGrpSpPr>
          <p:cNvPr id="12" name="Group 12"/>
          <p:cNvGrpSpPr/>
          <p:nvPr/>
        </p:nvGrpSpPr>
        <p:grpSpPr>
          <a:xfrm rot="-5400000">
            <a:off x="3842261" y="5699414"/>
            <a:ext cx="644121" cy="635988"/>
            <a:chOff x="0" y="0"/>
            <a:chExt cx="812800" cy="802537"/>
          </a:xfrm>
        </p:grpSpPr>
        <p:sp>
          <p:nvSpPr>
            <p:cNvPr id="13" name="Freeform 13"/>
            <p:cNvSpPr/>
            <p:nvPr/>
          </p:nvSpPr>
          <p:spPr>
            <a:xfrm>
              <a:off x="0" y="0"/>
              <a:ext cx="812800" cy="802537"/>
            </a:xfrm>
            <a:custGeom>
              <a:avLst/>
              <a:gdLst/>
              <a:ahLst/>
              <a:cxnLst/>
              <a:rect l="l" t="t" r="r" b="b"/>
              <a:pathLst>
                <a:path w="812800" h="802537">
                  <a:moveTo>
                    <a:pt x="406400" y="0"/>
                  </a:moveTo>
                  <a:cubicBezTo>
                    <a:pt x="181951" y="0"/>
                    <a:pt x="0" y="179654"/>
                    <a:pt x="0" y="401268"/>
                  </a:cubicBezTo>
                  <a:cubicBezTo>
                    <a:pt x="0" y="622883"/>
                    <a:pt x="181951" y="802537"/>
                    <a:pt x="406400" y="802537"/>
                  </a:cubicBezTo>
                  <a:cubicBezTo>
                    <a:pt x="630849" y="802537"/>
                    <a:pt x="812800" y="622883"/>
                    <a:pt x="812800" y="401268"/>
                  </a:cubicBezTo>
                  <a:cubicBezTo>
                    <a:pt x="812800" y="179654"/>
                    <a:pt x="630849" y="0"/>
                    <a:pt x="406400" y="0"/>
                  </a:cubicBezTo>
                  <a:close/>
                </a:path>
              </a:pathLst>
            </a:custGeom>
            <a:solidFill>
              <a:srgbClr val="AE9D90"/>
            </a:solidFill>
            <a:ln w="19050" cap="sq">
              <a:solidFill>
                <a:srgbClr val="191919"/>
              </a:solidFill>
              <a:prstDash val="solid"/>
              <a:miter/>
            </a:ln>
          </p:spPr>
          <p:txBody>
            <a:bodyPr/>
            <a:lstStyle/>
            <a:p>
              <a:endParaRPr lang="he-IL"/>
            </a:p>
          </p:txBody>
        </p:sp>
        <p:sp>
          <p:nvSpPr>
            <p:cNvPr id="14" name="TextBox 14"/>
            <p:cNvSpPr txBox="1"/>
            <p:nvPr/>
          </p:nvSpPr>
          <p:spPr>
            <a:xfrm>
              <a:off x="76200" y="27613"/>
              <a:ext cx="660400" cy="699686"/>
            </a:xfrm>
            <a:prstGeom prst="rect">
              <a:avLst/>
            </a:prstGeom>
          </p:spPr>
          <p:txBody>
            <a:bodyPr lIns="99382" tIns="99382" rIns="99382" bIns="99382" rtlCol="0" anchor="ctr"/>
            <a:lstStyle/>
            <a:p>
              <a:pPr algn="ctr">
                <a:lnSpc>
                  <a:spcPts val="2999"/>
                </a:lnSpc>
              </a:pPr>
              <a:endParaRPr/>
            </a:p>
          </p:txBody>
        </p:sp>
      </p:grpSp>
      <p:sp>
        <p:nvSpPr>
          <p:cNvPr id="15" name="AutoShape 15"/>
          <p:cNvSpPr/>
          <p:nvPr/>
        </p:nvSpPr>
        <p:spPr>
          <a:xfrm flipH="1" flipV="1">
            <a:off x="4164322" y="6339469"/>
            <a:ext cx="4067" cy="1278283"/>
          </a:xfrm>
          <a:prstGeom prst="line">
            <a:avLst/>
          </a:prstGeom>
          <a:ln w="38100" cap="flat">
            <a:solidFill>
              <a:srgbClr val="AE9D90"/>
            </a:solidFill>
            <a:prstDash val="solid"/>
            <a:headEnd type="none" w="sm" len="sm"/>
            <a:tailEnd type="none" w="sm" len="sm"/>
          </a:ln>
        </p:spPr>
        <p:txBody>
          <a:bodyPr/>
          <a:lstStyle/>
          <a:p>
            <a:endParaRPr lang="he-IL"/>
          </a:p>
        </p:txBody>
      </p:sp>
      <p:sp>
        <p:nvSpPr>
          <p:cNvPr id="16" name="AutoShape 16"/>
          <p:cNvSpPr/>
          <p:nvPr/>
        </p:nvSpPr>
        <p:spPr>
          <a:xfrm flipH="1">
            <a:off x="6564758" y="6017408"/>
            <a:ext cx="1446454" cy="0"/>
          </a:xfrm>
          <a:prstGeom prst="line">
            <a:avLst/>
          </a:prstGeom>
          <a:ln w="38100" cap="flat">
            <a:solidFill>
              <a:srgbClr val="AE9D90"/>
            </a:solidFill>
            <a:prstDash val="solid"/>
            <a:headEnd type="none" w="sm" len="sm"/>
            <a:tailEnd type="none" w="sm" len="sm"/>
          </a:ln>
        </p:spPr>
        <p:txBody>
          <a:bodyPr/>
          <a:lstStyle/>
          <a:p>
            <a:endParaRPr lang="he-IL"/>
          </a:p>
        </p:txBody>
      </p:sp>
      <p:grpSp>
        <p:nvGrpSpPr>
          <p:cNvPr id="17" name="Group 17"/>
          <p:cNvGrpSpPr/>
          <p:nvPr/>
        </p:nvGrpSpPr>
        <p:grpSpPr>
          <a:xfrm rot="-5400000">
            <a:off x="5924704" y="5699414"/>
            <a:ext cx="644121" cy="635988"/>
            <a:chOff x="0" y="0"/>
            <a:chExt cx="812800" cy="802537"/>
          </a:xfrm>
        </p:grpSpPr>
        <p:sp>
          <p:nvSpPr>
            <p:cNvPr id="18" name="Freeform 18"/>
            <p:cNvSpPr/>
            <p:nvPr/>
          </p:nvSpPr>
          <p:spPr>
            <a:xfrm>
              <a:off x="0" y="0"/>
              <a:ext cx="812800" cy="802537"/>
            </a:xfrm>
            <a:custGeom>
              <a:avLst/>
              <a:gdLst/>
              <a:ahLst/>
              <a:cxnLst/>
              <a:rect l="l" t="t" r="r" b="b"/>
              <a:pathLst>
                <a:path w="812800" h="802537">
                  <a:moveTo>
                    <a:pt x="406400" y="0"/>
                  </a:moveTo>
                  <a:cubicBezTo>
                    <a:pt x="181951" y="0"/>
                    <a:pt x="0" y="179654"/>
                    <a:pt x="0" y="401268"/>
                  </a:cubicBezTo>
                  <a:cubicBezTo>
                    <a:pt x="0" y="622883"/>
                    <a:pt x="181951" y="802537"/>
                    <a:pt x="406400" y="802537"/>
                  </a:cubicBezTo>
                  <a:cubicBezTo>
                    <a:pt x="630849" y="802537"/>
                    <a:pt x="812800" y="622883"/>
                    <a:pt x="812800" y="401268"/>
                  </a:cubicBezTo>
                  <a:cubicBezTo>
                    <a:pt x="812800" y="179654"/>
                    <a:pt x="630849" y="0"/>
                    <a:pt x="406400" y="0"/>
                  </a:cubicBezTo>
                  <a:close/>
                </a:path>
              </a:pathLst>
            </a:custGeom>
            <a:solidFill>
              <a:srgbClr val="FFFFFF"/>
            </a:solidFill>
            <a:ln w="19050" cap="sq">
              <a:solidFill>
                <a:srgbClr val="191919"/>
              </a:solidFill>
              <a:prstDash val="solid"/>
              <a:miter/>
            </a:ln>
          </p:spPr>
          <p:txBody>
            <a:bodyPr/>
            <a:lstStyle/>
            <a:p>
              <a:endParaRPr lang="he-IL"/>
            </a:p>
          </p:txBody>
        </p:sp>
        <p:sp>
          <p:nvSpPr>
            <p:cNvPr id="19" name="TextBox 19"/>
            <p:cNvSpPr txBox="1"/>
            <p:nvPr/>
          </p:nvSpPr>
          <p:spPr>
            <a:xfrm>
              <a:off x="76200" y="27613"/>
              <a:ext cx="660400" cy="699686"/>
            </a:xfrm>
            <a:prstGeom prst="rect">
              <a:avLst/>
            </a:prstGeom>
          </p:spPr>
          <p:txBody>
            <a:bodyPr lIns="99382" tIns="99382" rIns="99382" bIns="99382" rtlCol="0" anchor="ctr"/>
            <a:lstStyle/>
            <a:p>
              <a:pPr algn="ctr">
                <a:lnSpc>
                  <a:spcPts val="2999"/>
                </a:lnSpc>
              </a:pPr>
              <a:endParaRPr/>
            </a:p>
          </p:txBody>
        </p:sp>
      </p:grpSp>
      <p:sp>
        <p:nvSpPr>
          <p:cNvPr id="20" name="AutoShape 20"/>
          <p:cNvSpPr/>
          <p:nvPr/>
        </p:nvSpPr>
        <p:spPr>
          <a:xfrm flipV="1">
            <a:off x="6246764" y="4357585"/>
            <a:ext cx="4067" cy="1337762"/>
          </a:xfrm>
          <a:prstGeom prst="line">
            <a:avLst/>
          </a:prstGeom>
          <a:ln w="38100" cap="flat">
            <a:solidFill>
              <a:srgbClr val="AE9D90"/>
            </a:solidFill>
            <a:prstDash val="solid"/>
            <a:headEnd type="none" w="sm" len="sm"/>
            <a:tailEnd type="none" w="sm" len="sm"/>
          </a:ln>
        </p:spPr>
        <p:txBody>
          <a:bodyPr/>
          <a:lstStyle/>
          <a:p>
            <a:endParaRPr lang="he-IL"/>
          </a:p>
        </p:txBody>
      </p:sp>
      <p:sp>
        <p:nvSpPr>
          <p:cNvPr id="21" name="AutoShape 21"/>
          <p:cNvSpPr/>
          <p:nvPr/>
        </p:nvSpPr>
        <p:spPr>
          <a:xfrm flipH="1">
            <a:off x="8647200" y="6017408"/>
            <a:ext cx="1446454" cy="0"/>
          </a:xfrm>
          <a:prstGeom prst="line">
            <a:avLst/>
          </a:prstGeom>
          <a:ln w="38100" cap="flat">
            <a:solidFill>
              <a:srgbClr val="AE9D90"/>
            </a:solidFill>
            <a:prstDash val="solid"/>
            <a:headEnd type="none" w="sm" len="sm"/>
            <a:tailEnd type="none" w="sm" len="sm"/>
          </a:ln>
        </p:spPr>
        <p:txBody>
          <a:bodyPr/>
          <a:lstStyle/>
          <a:p>
            <a:endParaRPr lang="he-IL"/>
          </a:p>
        </p:txBody>
      </p:sp>
      <p:grpSp>
        <p:nvGrpSpPr>
          <p:cNvPr id="22" name="Group 22"/>
          <p:cNvGrpSpPr/>
          <p:nvPr/>
        </p:nvGrpSpPr>
        <p:grpSpPr>
          <a:xfrm rot="-5400000">
            <a:off x="8007146" y="5699414"/>
            <a:ext cx="644121" cy="635988"/>
            <a:chOff x="0" y="0"/>
            <a:chExt cx="812800" cy="802537"/>
          </a:xfrm>
        </p:grpSpPr>
        <p:sp>
          <p:nvSpPr>
            <p:cNvPr id="23" name="Freeform 23"/>
            <p:cNvSpPr/>
            <p:nvPr/>
          </p:nvSpPr>
          <p:spPr>
            <a:xfrm>
              <a:off x="0" y="0"/>
              <a:ext cx="812800" cy="802537"/>
            </a:xfrm>
            <a:custGeom>
              <a:avLst/>
              <a:gdLst/>
              <a:ahLst/>
              <a:cxnLst/>
              <a:rect l="l" t="t" r="r" b="b"/>
              <a:pathLst>
                <a:path w="812800" h="802537">
                  <a:moveTo>
                    <a:pt x="406400" y="0"/>
                  </a:moveTo>
                  <a:cubicBezTo>
                    <a:pt x="181951" y="0"/>
                    <a:pt x="0" y="179654"/>
                    <a:pt x="0" y="401268"/>
                  </a:cubicBezTo>
                  <a:cubicBezTo>
                    <a:pt x="0" y="622883"/>
                    <a:pt x="181951" y="802537"/>
                    <a:pt x="406400" y="802537"/>
                  </a:cubicBezTo>
                  <a:cubicBezTo>
                    <a:pt x="630849" y="802537"/>
                    <a:pt x="812800" y="622883"/>
                    <a:pt x="812800" y="401268"/>
                  </a:cubicBezTo>
                  <a:cubicBezTo>
                    <a:pt x="812800" y="179654"/>
                    <a:pt x="630849" y="0"/>
                    <a:pt x="406400" y="0"/>
                  </a:cubicBezTo>
                  <a:close/>
                </a:path>
              </a:pathLst>
            </a:custGeom>
            <a:solidFill>
              <a:srgbClr val="AE9D90"/>
            </a:solidFill>
            <a:ln w="19050" cap="sq">
              <a:solidFill>
                <a:srgbClr val="191919"/>
              </a:solidFill>
              <a:prstDash val="solid"/>
              <a:miter/>
            </a:ln>
          </p:spPr>
          <p:txBody>
            <a:bodyPr/>
            <a:lstStyle/>
            <a:p>
              <a:endParaRPr lang="he-IL"/>
            </a:p>
          </p:txBody>
        </p:sp>
        <p:sp>
          <p:nvSpPr>
            <p:cNvPr id="24" name="TextBox 24"/>
            <p:cNvSpPr txBox="1"/>
            <p:nvPr/>
          </p:nvSpPr>
          <p:spPr>
            <a:xfrm>
              <a:off x="76200" y="27613"/>
              <a:ext cx="660400" cy="699686"/>
            </a:xfrm>
            <a:prstGeom prst="rect">
              <a:avLst/>
            </a:prstGeom>
          </p:spPr>
          <p:txBody>
            <a:bodyPr lIns="99382" tIns="99382" rIns="99382" bIns="99382" rtlCol="0" anchor="ctr"/>
            <a:lstStyle/>
            <a:p>
              <a:pPr algn="ctr">
                <a:lnSpc>
                  <a:spcPts val="2999"/>
                </a:lnSpc>
              </a:pPr>
              <a:endParaRPr/>
            </a:p>
          </p:txBody>
        </p:sp>
      </p:grpSp>
      <p:sp>
        <p:nvSpPr>
          <p:cNvPr id="25" name="AutoShape 25"/>
          <p:cNvSpPr/>
          <p:nvPr/>
        </p:nvSpPr>
        <p:spPr>
          <a:xfrm flipH="1" flipV="1">
            <a:off x="8329206" y="6339469"/>
            <a:ext cx="4067" cy="1278283"/>
          </a:xfrm>
          <a:prstGeom prst="line">
            <a:avLst/>
          </a:prstGeom>
          <a:ln w="38100" cap="flat">
            <a:solidFill>
              <a:srgbClr val="AE9D90"/>
            </a:solidFill>
            <a:prstDash val="solid"/>
            <a:headEnd type="none" w="sm" len="sm"/>
            <a:tailEnd type="none" w="sm" len="sm"/>
          </a:ln>
        </p:spPr>
        <p:txBody>
          <a:bodyPr/>
          <a:lstStyle/>
          <a:p>
            <a:endParaRPr lang="he-IL"/>
          </a:p>
        </p:txBody>
      </p:sp>
      <p:sp>
        <p:nvSpPr>
          <p:cNvPr id="26" name="AutoShape 26"/>
          <p:cNvSpPr/>
          <p:nvPr/>
        </p:nvSpPr>
        <p:spPr>
          <a:xfrm flipH="1" flipV="1">
            <a:off x="10775673" y="6017408"/>
            <a:ext cx="1400424" cy="0"/>
          </a:xfrm>
          <a:prstGeom prst="line">
            <a:avLst/>
          </a:prstGeom>
          <a:ln w="38100" cap="flat">
            <a:solidFill>
              <a:srgbClr val="AE9D90"/>
            </a:solidFill>
            <a:prstDash val="solid"/>
            <a:headEnd type="none" w="sm" len="sm"/>
            <a:tailEnd type="none" w="sm" len="sm"/>
          </a:ln>
        </p:spPr>
        <p:txBody>
          <a:bodyPr/>
          <a:lstStyle/>
          <a:p>
            <a:endParaRPr lang="he-IL"/>
          </a:p>
        </p:txBody>
      </p:sp>
      <p:grpSp>
        <p:nvGrpSpPr>
          <p:cNvPr id="27" name="Group 27"/>
          <p:cNvGrpSpPr/>
          <p:nvPr/>
        </p:nvGrpSpPr>
        <p:grpSpPr>
          <a:xfrm rot="-5400000">
            <a:off x="10112603" y="5676399"/>
            <a:ext cx="644121" cy="682019"/>
            <a:chOff x="0" y="0"/>
            <a:chExt cx="812800" cy="860622"/>
          </a:xfrm>
        </p:grpSpPr>
        <p:sp>
          <p:nvSpPr>
            <p:cNvPr id="28" name="Freeform 28"/>
            <p:cNvSpPr/>
            <p:nvPr/>
          </p:nvSpPr>
          <p:spPr>
            <a:xfrm>
              <a:off x="0" y="0"/>
              <a:ext cx="812800" cy="860622"/>
            </a:xfrm>
            <a:custGeom>
              <a:avLst/>
              <a:gdLst/>
              <a:ahLst/>
              <a:cxnLst/>
              <a:rect l="l" t="t" r="r" b="b"/>
              <a:pathLst>
                <a:path w="812800" h="860622">
                  <a:moveTo>
                    <a:pt x="406400" y="0"/>
                  </a:moveTo>
                  <a:cubicBezTo>
                    <a:pt x="181951" y="0"/>
                    <a:pt x="0" y="192657"/>
                    <a:pt x="0" y="430311"/>
                  </a:cubicBezTo>
                  <a:cubicBezTo>
                    <a:pt x="0" y="667965"/>
                    <a:pt x="181951" y="860622"/>
                    <a:pt x="406400" y="860622"/>
                  </a:cubicBezTo>
                  <a:cubicBezTo>
                    <a:pt x="630849" y="860622"/>
                    <a:pt x="812800" y="667965"/>
                    <a:pt x="812800" y="430311"/>
                  </a:cubicBezTo>
                  <a:cubicBezTo>
                    <a:pt x="812800" y="192657"/>
                    <a:pt x="630849" y="0"/>
                    <a:pt x="406400" y="0"/>
                  </a:cubicBezTo>
                  <a:close/>
                </a:path>
              </a:pathLst>
            </a:custGeom>
            <a:solidFill>
              <a:srgbClr val="FFFFFF"/>
            </a:solidFill>
            <a:ln w="19050" cap="sq">
              <a:solidFill>
                <a:srgbClr val="191919"/>
              </a:solidFill>
              <a:prstDash val="solid"/>
              <a:miter/>
            </a:ln>
          </p:spPr>
          <p:txBody>
            <a:bodyPr/>
            <a:lstStyle/>
            <a:p>
              <a:endParaRPr lang="he-IL"/>
            </a:p>
          </p:txBody>
        </p:sp>
        <p:sp>
          <p:nvSpPr>
            <p:cNvPr id="29" name="TextBox 29"/>
            <p:cNvSpPr txBox="1"/>
            <p:nvPr/>
          </p:nvSpPr>
          <p:spPr>
            <a:xfrm>
              <a:off x="76200" y="33058"/>
              <a:ext cx="660400" cy="746880"/>
            </a:xfrm>
            <a:prstGeom prst="rect">
              <a:avLst/>
            </a:prstGeom>
          </p:spPr>
          <p:txBody>
            <a:bodyPr lIns="99382" tIns="99382" rIns="99382" bIns="99382" rtlCol="0" anchor="ctr"/>
            <a:lstStyle/>
            <a:p>
              <a:pPr algn="ctr">
                <a:lnSpc>
                  <a:spcPts val="2999"/>
                </a:lnSpc>
              </a:pPr>
              <a:endParaRPr/>
            </a:p>
          </p:txBody>
        </p:sp>
      </p:grpSp>
      <p:sp>
        <p:nvSpPr>
          <p:cNvPr id="30" name="AutoShape 30"/>
          <p:cNvSpPr/>
          <p:nvPr/>
        </p:nvSpPr>
        <p:spPr>
          <a:xfrm flipH="1" flipV="1">
            <a:off x="10415715" y="4357585"/>
            <a:ext cx="18949" cy="1337762"/>
          </a:xfrm>
          <a:prstGeom prst="line">
            <a:avLst/>
          </a:prstGeom>
          <a:ln w="38100" cap="flat">
            <a:solidFill>
              <a:srgbClr val="AE9D90"/>
            </a:solidFill>
            <a:prstDash val="solid"/>
            <a:headEnd type="none" w="sm" len="sm"/>
            <a:tailEnd type="none" w="sm" len="sm"/>
          </a:ln>
        </p:spPr>
        <p:txBody>
          <a:bodyPr/>
          <a:lstStyle/>
          <a:p>
            <a:endParaRPr lang="he-IL"/>
          </a:p>
        </p:txBody>
      </p:sp>
      <p:sp>
        <p:nvSpPr>
          <p:cNvPr id="31" name="AutoShape 31"/>
          <p:cNvSpPr/>
          <p:nvPr/>
        </p:nvSpPr>
        <p:spPr>
          <a:xfrm flipH="1">
            <a:off x="12828334" y="6017408"/>
            <a:ext cx="1504643" cy="0"/>
          </a:xfrm>
          <a:prstGeom prst="line">
            <a:avLst/>
          </a:prstGeom>
          <a:ln w="38100" cap="flat">
            <a:solidFill>
              <a:srgbClr val="AE9D90"/>
            </a:solidFill>
            <a:prstDash val="solid"/>
            <a:headEnd type="none" w="sm" len="sm"/>
            <a:tailEnd type="none" w="sm" len="sm"/>
          </a:ln>
        </p:spPr>
        <p:txBody>
          <a:bodyPr/>
          <a:lstStyle/>
          <a:p>
            <a:endParaRPr lang="he-IL"/>
          </a:p>
        </p:txBody>
      </p:sp>
      <p:grpSp>
        <p:nvGrpSpPr>
          <p:cNvPr id="32" name="Group 32"/>
          <p:cNvGrpSpPr/>
          <p:nvPr/>
        </p:nvGrpSpPr>
        <p:grpSpPr>
          <a:xfrm rot="-5400000">
            <a:off x="12180154" y="5691289"/>
            <a:ext cx="644121" cy="652237"/>
            <a:chOff x="0" y="0"/>
            <a:chExt cx="812800" cy="823041"/>
          </a:xfrm>
        </p:grpSpPr>
        <p:sp>
          <p:nvSpPr>
            <p:cNvPr id="33" name="Freeform 33"/>
            <p:cNvSpPr/>
            <p:nvPr/>
          </p:nvSpPr>
          <p:spPr>
            <a:xfrm>
              <a:off x="0" y="0"/>
              <a:ext cx="812800" cy="823041"/>
            </a:xfrm>
            <a:custGeom>
              <a:avLst/>
              <a:gdLst/>
              <a:ahLst/>
              <a:cxnLst/>
              <a:rect l="l" t="t" r="r" b="b"/>
              <a:pathLst>
                <a:path w="812800" h="823041">
                  <a:moveTo>
                    <a:pt x="406400" y="0"/>
                  </a:moveTo>
                  <a:cubicBezTo>
                    <a:pt x="181951" y="0"/>
                    <a:pt x="0" y="184244"/>
                    <a:pt x="0" y="411521"/>
                  </a:cubicBezTo>
                  <a:cubicBezTo>
                    <a:pt x="0" y="638797"/>
                    <a:pt x="181951" y="823041"/>
                    <a:pt x="406400" y="823041"/>
                  </a:cubicBezTo>
                  <a:cubicBezTo>
                    <a:pt x="630849" y="823041"/>
                    <a:pt x="812800" y="638797"/>
                    <a:pt x="812800" y="411521"/>
                  </a:cubicBezTo>
                  <a:cubicBezTo>
                    <a:pt x="812800" y="184244"/>
                    <a:pt x="630849" y="0"/>
                    <a:pt x="406400" y="0"/>
                  </a:cubicBezTo>
                  <a:close/>
                </a:path>
              </a:pathLst>
            </a:custGeom>
            <a:solidFill>
              <a:srgbClr val="AE9D90"/>
            </a:solidFill>
            <a:ln w="19050" cap="sq">
              <a:solidFill>
                <a:srgbClr val="191919"/>
              </a:solidFill>
              <a:prstDash val="solid"/>
              <a:miter/>
            </a:ln>
          </p:spPr>
          <p:txBody>
            <a:bodyPr/>
            <a:lstStyle/>
            <a:p>
              <a:endParaRPr lang="he-IL"/>
            </a:p>
          </p:txBody>
        </p:sp>
        <p:sp>
          <p:nvSpPr>
            <p:cNvPr id="34" name="TextBox 34"/>
            <p:cNvSpPr txBox="1"/>
            <p:nvPr/>
          </p:nvSpPr>
          <p:spPr>
            <a:xfrm>
              <a:off x="76200" y="29535"/>
              <a:ext cx="660400" cy="716346"/>
            </a:xfrm>
            <a:prstGeom prst="rect">
              <a:avLst/>
            </a:prstGeom>
          </p:spPr>
          <p:txBody>
            <a:bodyPr lIns="99382" tIns="99382" rIns="99382" bIns="99382" rtlCol="0" anchor="ctr"/>
            <a:lstStyle/>
            <a:p>
              <a:pPr algn="ctr">
                <a:lnSpc>
                  <a:spcPts val="2999"/>
                </a:lnSpc>
              </a:pPr>
              <a:endParaRPr/>
            </a:p>
          </p:txBody>
        </p:sp>
      </p:grpSp>
      <p:sp>
        <p:nvSpPr>
          <p:cNvPr id="35" name="AutoShape 35"/>
          <p:cNvSpPr/>
          <p:nvPr/>
        </p:nvSpPr>
        <p:spPr>
          <a:xfrm flipV="1">
            <a:off x="12498157" y="6339469"/>
            <a:ext cx="4058" cy="1278283"/>
          </a:xfrm>
          <a:prstGeom prst="line">
            <a:avLst/>
          </a:prstGeom>
          <a:ln w="38100" cap="flat">
            <a:solidFill>
              <a:srgbClr val="AE9D90"/>
            </a:solidFill>
            <a:prstDash val="solid"/>
            <a:headEnd type="none" w="sm" len="sm"/>
            <a:tailEnd type="none" w="sm" len="sm"/>
          </a:ln>
        </p:spPr>
        <p:txBody>
          <a:bodyPr/>
          <a:lstStyle/>
          <a:p>
            <a:endParaRPr lang="he-IL"/>
          </a:p>
        </p:txBody>
      </p:sp>
      <p:grpSp>
        <p:nvGrpSpPr>
          <p:cNvPr id="36" name="Group 36"/>
          <p:cNvGrpSpPr/>
          <p:nvPr/>
        </p:nvGrpSpPr>
        <p:grpSpPr>
          <a:xfrm rot="-5400000">
            <a:off x="14311106" y="5636774"/>
            <a:ext cx="644121" cy="682019"/>
            <a:chOff x="0" y="0"/>
            <a:chExt cx="812800" cy="860622"/>
          </a:xfrm>
        </p:grpSpPr>
        <p:sp>
          <p:nvSpPr>
            <p:cNvPr id="37" name="Freeform 37"/>
            <p:cNvSpPr/>
            <p:nvPr/>
          </p:nvSpPr>
          <p:spPr>
            <a:xfrm>
              <a:off x="0" y="0"/>
              <a:ext cx="812800" cy="860622"/>
            </a:xfrm>
            <a:custGeom>
              <a:avLst/>
              <a:gdLst/>
              <a:ahLst/>
              <a:cxnLst/>
              <a:rect l="l" t="t" r="r" b="b"/>
              <a:pathLst>
                <a:path w="812800" h="860622">
                  <a:moveTo>
                    <a:pt x="406400" y="0"/>
                  </a:moveTo>
                  <a:cubicBezTo>
                    <a:pt x="181951" y="0"/>
                    <a:pt x="0" y="192657"/>
                    <a:pt x="0" y="430311"/>
                  </a:cubicBezTo>
                  <a:cubicBezTo>
                    <a:pt x="0" y="667965"/>
                    <a:pt x="181951" y="860622"/>
                    <a:pt x="406400" y="860622"/>
                  </a:cubicBezTo>
                  <a:cubicBezTo>
                    <a:pt x="630849" y="860622"/>
                    <a:pt x="812800" y="667965"/>
                    <a:pt x="812800" y="430311"/>
                  </a:cubicBezTo>
                  <a:cubicBezTo>
                    <a:pt x="812800" y="192657"/>
                    <a:pt x="630849" y="0"/>
                    <a:pt x="406400" y="0"/>
                  </a:cubicBezTo>
                  <a:close/>
                </a:path>
              </a:pathLst>
            </a:custGeom>
            <a:solidFill>
              <a:srgbClr val="FFFFFF"/>
            </a:solidFill>
            <a:ln w="19050" cap="sq">
              <a:solidFill>
                <a:srgbClr val="191919"/>
              </a:solidFill>
              <a:prstDash val="solid"/>
              <a:miter/>
            </a:ln>
          </p:spPr>
          <p:txBody>
            <a:bodyPr/>
            <a:lstStyle/>
            <a:p>
              <a:endParaRPr lang="he-IL"/>
            </a:p>
          </p:txBody>
        </p:sp>
        <p:sp>
          <p:nvSpPr>
            <p:cNvPr id="38" name="TextBox 38"/>
            <p:cNvSpPr txBox="1"/>
            <p:nvPr/>
          </p:nvSpPr>
          <p:spPr>
            <a:xfrm>
              <a:off x="76200" y="33058"/>
              <a:ext cx="660400" cy="746880"/>
            </a:xfrm>
            <a:prstGeom prst="rect">
              <a:avLst/>
            </a:prstGeom>
          </p:spPr>
          <p:txBody>
            <a:bodyPr lIns="99382" tIns="99382" rIns="99382" bIns="99382" rtlCol="0" anchor="ctr"/>
            <a:lstStyle/>
            <a:p>
              <a:pPr algn="ctr">
                <a:lnSpc>
                  <a:spcPts val="2999"/>
                </a:lnSpc>
              </a:pPr>
              <a:endParaRPr/>
            </a:p>
          </p:txBody>
        </p:sp>
      </p:grpSp>
      <p:sp>
        <p:nvSpPr>
          <p:cNvPr id="39" name="AutoShape 39"/>
          <p:cNvSpPr/>
          <p:nvPr/>
        </p:nvSpPr>
        <p:spPr>
          <a:xfrm flipH="1" flipV="1">
            <a:off x="14614218" y="4317961"/>
            <a:ext cx="18949" cy="1337762"/>
          </a:xfrm>
          <a:prstGeom prst="line">
            <a:avLst/>
          </a:prstGeom>
          <a:ln w="38100" cap="flat">
            <a:solidFill>
              <a:srgbClr val="AE9D90"/>
            </a:solidFill>
            <a:prstDash val="solid"/>
            <a:headEnd type="none" w="sm" len="sm"/>
            <a:tailEnd type="none" w="sm" len="sm"/>
          </a:ln>
        </p:spPr>
        <p:txBody>
          <a:bodyPr/>
          <a:lstStyle/>
          <a:p>
            <a:endParaRPr lang="he-IL"/>
          </a:p>
        </p:txBody>
      </p:sp>
      <p:sp>
        <p:nvSpPr>
          <p:cNvPr id="40" name="AutoShape 40"/>
          <p:cNvSpPr/>
          <p:nvPr/>
        </p:nvSpPr>
        <p:spPr>
          <a:xfrm flipH="1" flipV="1">
            <a:off x="14974175" y="6017412"/>
            <a:ext cx="1400424" cy="0"/>
          </a:xfrm>
          <a:prstGeom prst="line">
            <a:avLst/>
          </a:prstGeom>
          <a:ln w="38100" cap="flat">
            <a:solidFill>
              <a:srgbClr val="AE9D90"/>
            </a:solidFill>
            <a:prstDash val="solid"/>
            <a:headEnd type="none" w="sm" len="sm"/>
            <a:tailEnd type="none" w="sm" len="sm"/>
          </a:ln>
        </p:spPr>
        <p:txBody>
          <a:bodyPr/>
          <a:lstStyle/>
          <a:p>
            <a:endParaRPr lang="he-IL"/>
          </a:p>
        </p:txBody>
      </p:sp>
      <p:grpSp>
        <p:nvGrpSpPr>
          <p:cNvPr id="41" name="Group 41"/>
          <p:cNvGrpSpPr/>
          <p:nvPr/>
        </p:nvGrpSpPr>
        <p:grpSpPr>
          <a:xfrm rot="-5400000">
            <a:off x="16378657" y="5691294"/>
            <a:ext cx="644121" cy="652237"/>
            <a:chOff x="0" y="0"/>
            <a:chExt cx="812800" cy="823041"/>
          </a:xfrm>
        </p:grpSpPr>
        <p:sp>
          <p:nvSpPr>
            <p:cNvPr id="42" name="Freeform 42"/>
            <p:cNvSpPr/>
            <p:nvPr/>
          </p:nvSpPr>
          <p:spPr>
            <a:xfrm>
              <a:off x="0" y="0"/>
              <a:ext cx="812800" cy="823041"/>
            </a:xfrm>
            <a:custGeom>
              <a:avLst/>
              <a:gdLst/>
              <a:ahLst/>
              <a:cxnLst/>
              <a:rect l="l" t="t" r="r" b="b"/>
              <a:pathLst>
                <a:path w="812800" h="823041">
                  <a:moveTo>
                    <a:pt x="406400" y="0"/>
                  </a:moveTo>
                  <a:cubicBezTo>
                    <a:pt x="181951" y="0"/>
                    <a:pt x="0" y="184244"/>
                    <a:pt x="0" y="411521"/>
                  </a:cubicBezTo>
                  <a:cubicBezTo>
                    <a:pt x="0" y="638797"/>
                    <a:pt x="181951" y="823041"/>
                    <a:pt x="406400" y="823041"/>
                  </a:cubicBezTo>
                  <a:cubicBezTo>
                    <a:pt x="630849" y="823041"/>
                    <a:pt x="812800" y="638797"/>
                    <a:pt x="812800" y="411521"/>
                  </a:cubicBezTo>
                  <a:cubicBezTo>
                    <a:pt x="812800" y="184244"/>
                    <a:pt x="630849" y="0"/>
                    <a:pt x="406400" y="0"/>
                  </a:cubicBezTo>
                  <a:close/>
                </a:path>
              </a:pathLst>
            </a:custGeom>
            <a:solidFill>
              <a:srgbClr val="AE9D90"/>
            </a:solidFill>
            <a:ln w="19050" cap="sq">
              <a:solidFill>
                <a:srgbClr val="191919"/>
              </a:solidFill>
              <a:prstDash val="solid"/>
              <a:miter/>
            </a:ln>
          </p:spPr>
          <p:txBody>
            <a:bodyPr/>
            <a:lstStyle/>
            <a:p>
              <a:endParaRPr lang="he-IL"/>
            </a:p>
          </p:txBody>
        </p:sp>
        <p:sp>
          <p:nvSpPr>
            <p:cNvPr id="43" name="TextBox 43"/>
            <p:cNvSpPr txBox="1"/>
            <p:nvPr/>
          </p:nvSpPr>
          <p:spPr>
            <a:xfrm>
              <a:off x="76200" y="29535"/>
              <a:ext cx="660400" cy="716346"/>
            </a:xfrm>
            <a:prstGeom prst="rect">
              <a:avLst/>
            </a:prstGeom>
          </p:spPr>
          <p:txBody>
            <a:bodyPr lIns="99382" tIns="99382" rIns="99382" bIns="99382" rtlCol="0" anchor="ctr"/>
            <a:lstStyle/>
            <a:p>
              <a:pPr algn="ctr">
                <a:lnSpc>
                  <a:spcPts val="2999"/>
                </a:lnSpc>
              </a:pPr>
              <a:endParaRPr/>
            </a:p>
          </p:txBody>
        </p:sp>
      </p:grpSp>
      <p:sp>
        <p:nvSpPr>
          <p:cNvPr id="44" name="AutoShape 44"/>
          <p:cNvSpPr/>
          <p:nvPr/>
        </p:nvSpPr>
        <p:spPr>
          <a:xfrm flipV="1">
            <a:off x="16696660" y="6339473"/>
            <a:ext cx="4058" cy="1278283"/>
          </a:xfrm>
          <a:prstGeom prst="line">
            <a:avLst/>
          </a:prstGeom>
          <a:ln w="38100" cap="flat">
            <a:solidFill>
              <a:srgbClr val="AE9D90"/>
            </a:solidFill>
            <a:prstDash val="solid"/>
            <a:headEnd type="none" w="sm" len="sm"/>
            <a:tailEnd type="none" w="sm" len="sm"/>
          </a:ln>
        </p:spPr>
        <p:txBody>
          <a:bodyPr/>
          <a:lstStyle/>
          <a:p>
            <a:endParaRPr lang="he-IL"/>
          </a:p>
        </p:txBody>
      </p:sp>
      <p:sp>
        <p:nvSpPr>
          <p:cNvPr id="45" name="TextBox 45"/>
          <p:cNvSpPr txBox="1"/>
          <p:nvPr/>
        </p:nvSpPr>
        <p:spPr>
          <a:xfrm>
            <a:off x="1682021" y="5761071"/>
            <a:ext cx="799828" cy="455533"/>
          </a:xfrm>
          <a:prstGeom prst="rect">
            <a:avLst/>
          </a:prstGeom>
        </p:spPr>
        <p:txBody>
          <a:bodyPr lIns="0" tIns="0" rIns="0" bIns="0" rtlCol="0" anchor="t">
            <a:spAutoFit/>
          </a:bodyPr>
          <a:lstStyle/>
          <a:p>
            <a:pPr marL="0" lvl="0" indent="0" algn="ctr">
              <a:lnSpc>
                <a:spcPts val="3721"/>
              </a:lnSpc>
            </a:pPr>
            <a:r>
              <a:rPr lang="en-US" sz="2658" dirty="0">
                <a:solidFill>
                  <a:srgbClr val="726151"/>
                </a:solidFill>
                <a:latin typeface="Kulachat Serif"/>
              </a:rPr>
              <a:t>1</a:t>
            </a:r>
          </a:p>
        </p:txBody>
      </p:sp>
      <p:sp>
        <p:nvSpPr>
          <p:cNvPr id="46" name="TextBox 46"/>
          <p:cNvSpPr txBox="1"/>
          <p:nvPr/>
        </p:nvSpPr>
        <p:spPr>
          <a:xfrm>
            <a:off x="3754280" y="5771195"/>
            <a:ext cx="799828" cy="455533"/>
          </a:xfrm>
          <a:prstGeom prst="rect">
            <a:avLst/>
          </a:prstGeom>
        </p:spPr>
        <p:txBody>
          <a:bodyPr lIns="0" tIns="0" rIns="0" bIns="0" rtlCol="0" anchor="t">
            <a:spAutoFit/>
          </a:bodyPr>
          <a:lstStyle/>
          <a:p>
            <a:pPr marL="0" lvl="0" indent="0" algn="ctr">
              <a:lnSpc>
                <a:spcPts val="3721"/>
              </a:lnSpc>
            </a:pPr>
            <a:r>
              <a:rPr lang="en-US" sz="2658">
                <a:solidFill>
                  <a:srgbClr val="FFFFFF"/>
                </a:solidFill>
                <a:latin typeface="Kulachat Serif"/>
              </a:rPr>
              <a:t>2</a:t>
            </a:r>
          </a:p>
        </p:txBody>
      </p:sp>
      <p:sp>
        <p:nvSpPr>
          <p:cNvPr id="47" name="TextBox 47"/>
          <p:cNvSpPr txBox="1"/>
          <p:nvPr/>
        </p:nvSpPr>
        <p:spPr>
          <a:xfrm>
            <a:off x="5846850" y="5771195"/>
            <a:ext cx="799828" cy="455533"/>
          </a:xfrm>
          <a:prstGeom prst="rect">
            <a:avLst/>
          </a:prstGeom>
        </p:spPr>
        <p:txBody>
          <a:bodyPr lIns="0" tIns="0" rIns="0" bIns="0" rtlCol="0" anchor="t">
            <a:spAutoFit/>
          </a:bodyPr>
          <a:lstStyle/>
          <a:p>
            <a:pPr marL="0" lvl="0" indent="0" algn="ctr">
              <a:lnSpc>
                <a:spcPts val="3721"/>
              </a:lnSpc>
            </a:pPr>
            <a:r>
              <a:rPr lang="en-US" sz="2658">
                <a:solidFill>
                  <a:srgbClr val="726151"/>
                </a:solidFill>
                <a:latin typeface="Kulachat Serif"/>
              </a:rPr>
              <a:t>3</a:t>
            </a:r>
          </a:p>
        </p:txBody>
      </p:sp>
      <p:sp>
        <p:nvSpPr>
          <p:cNvPr id="48" name="TextBox 48"/>
          <p:cNvSpPr txBox="1"/>
          <p:nvPr/>
        </p:nvSpPr>
        <p:spPr>
          <a:xfrm>
            <a:off x="7896110" y="5771195"/>
            <a:ext cx="799828" cy="455533"/>
          </a:xfrm>
          <a:prstGeom prst="rect">
            <a:avLst/>
          </a:prstGeom>
        </p:spPr>
        <p:txBody>
          <a:bodyPr lIns="0" tIns="0" rIns="0" bIns="0" rtlCol="0" anchor="t">
            <a:spAutoFit/>
          </a:bodyPr>
          <a:lstStyle/>
          <a:p>
            <a:pPr marL="0" lvl="0" indent="0" algn="ctr">
              <a:lnSpc>
                <a:spcPts val="3721"/>
              </a:lnSpc>
            </a:pPr>
            <a:r>
              <a:rPr lang="en-US" sz="2658">
                <a:solidFill>
                  <a:srgbClr val="FFFFFF"/>
                </a:solidFill>
                <a:latin typeface="Kulachat Serif"/>
              </a:rPr>
              <a:t>4</a:t>
            </a:r>
          </a:p>
        </p:txBody>
      </p:sp>
      <p:sp>
        <p:nvSpPr>
          <p:cNvPr id="49" name="TextBox 49"/>
          <p:cNvSpPr txBox="1"/>
          <p:nvPr/>
        </p:nvSpPr>
        <p:spPr>
          <a:xfrm>
            <a:off x="10036103" y="5771195"/>
            <a:ext cx="799828" cy="455533"/>
          </a:xfrm>
          <a:prstGeom prst="rect">
            <a:avLst/>
          </a:prstGeom>
        </p:spPr>
        <p:txBody>
          <a:bodyPr lIns="0" tIns="0" rIns="0" bIns="0" rtlCol="0" anchor="t">
            <a:spAutoFit/>
          </a:bodyPr>
          <a:lstStyle/>
          <a:p>
            <a:pPr marL="0" lvl="0" indent="0" algn="ctr">
              <a:lnSpc>
                <a:spcPts val="3721"/>
              </a:lnSpc>
            </a:pPr>
            <a:r>
              <a:rPr lang="en-US" sz="2658">
                <a:solidFill>
                  <a:srgbClr val="726151"/>
                </a:solidFill>
                <a:latin typeface="Kulachat Serif"/>
              </a:rPr>
              <a:t>5</a:t>
            </a:r>
          </a:p>
        </p:txBody>
      </p:sp>
      <p:sp>
        <p:nvSpPr>
          <p:cNvPr id="50" name="TextBox 50"/>
          <p:cNvSpPr txBox="1"/>
          <p:nvPr/>
        </p:nvSpPr>
        <p:spPr>
          <a:xfrm>
            <a:off x="12096478" y="5771195"/>
            <a:ext cx="799828" cy="455533"/>
          </a:xfrm>
          <a:prstGeom prst="rect">
            <a:avLst/>
          </a:prstGeom>
        </p:spPr>
        <p:txBody>
          <a:bodyPr lIns="0" tIns="0" rIns="0" bIns="0" rtlCol="0" anchor="t">
            <a:spAutoFit/>
          </a:bodyPr>
          <a:lstStyle/>
          <a:p>
            <a:pPr marL="0" lvl="0" indent="0" algn="ctr">
              <a:lnSpc>
                <a:spcPts val="3721"/>
              </a:lnSpc>
            </a:pPr>
            <a:r>
              <a:rPr lang="en-US" sz="2658">
                <a:solidFill>
                  <a:srgbClr val="FFFFFF"/>
                </a:solidFill>
                <a:latin typeface="Kulachat Serif"/>
              </a:rPr>
              <a:t>6</a:t>
            </a:r>
          </a:p>
        </p:txBody>
      </p:sp>
      <p:sp>
        <p:nvSpPr>
          <p:cNvPr id="51" name="TextBox 51"/>
          <p:cNvSpPr txBox="1"/>
          <p:nvPr/>
        </p:nvSpPr>
        <p:spPr>
          <a:xfrm>
            <a:off x="14233252" y="5721442"/>
            <a:ext cx="799828" cy="455533"/>
          </a:xfrm>
          <a:prstGeom prst="rect">
            <a:avLst/>
          </a:prstGeom>
        </p:spPr>
        <p:txBody>
          <a:bodyPr lIns="0" tIns="0" rIns="0" bIns="0" rtlCol="0" anchor="t">
            <a:spAutoFit/>
          </a:bodyPr>
          <a:lstStyle/>
          <a:p>
            <a:pPr marL="0" lvl="0" indent="0" algn="ctr">
              <a:lnSpc>
                <a:spcPts val="3721"/>
              </a:lnSpc>
            </a:pPr>
            <a:r>
              <a:rPr lang="en-US" sz="2658">
                <a:solidFill>
                  <a:srgbClr val="726151"/>
                </a:solidFill>
                <a:latin typeface="Kulachat Serif"/>
              </a:rPr>
              <a:t>7</a:t>
            </a:r>
          </a:p>
        </p:txBody>
      </p:sp>
      <p:sp>
        <p:nvSpPr>
          <p:cNvPr id="52" name="TextBox 52"/>
          <p:cNvSpPr txBox="1"/>
          <p:nvPr/>
        </p:nvSpPr>
        <p:spPr>
          <a:xfrm>
            <a:off x="16300804" y="5761066"/>
            <a:ext cx="799828" cy="455533"/>
          </a:xfrm>
          <a:prstGeom prst="rect">
            <a:avLst/>
          </a:prstGeom>
        </p:spPr>
        <p:txBody>
          <a:bodyPr lIns="0" tIns="0" rIns="0" bIns="0" rtlCol="0" anchor="t">
            <a:spAutoFit/>
          </a:bodyPr>
          <a:lstStyle/>
          <a:p>
            <a:pPr marL="0" lvl="0" indent="0" algn="ctr">
              <a:lnSpc>
                <a:spcPts val="3721"/>
              </a:lnSpc>
            </a:pPr>
            <a:r>
              <a:rPr lang="en-US" sz="2658">
                <a:solidFill>
                  <a:srgbClr val="FFFFFF"/>
                </a:solidFill>
                <a:latin typeface="Kulachat Serif"/>
              </a:rPr>
              <a:t>8</a:t>
            </a:r>
          </a:p>
        </p:txBody>
      </p:sp>
      <p:sp>
        <p:nvSpPr>
          <p:cNvPr id="53" name="TextBox 53"/>
          <p:cNvSpPr txBox="1"/>
          <p:nvPr/>
        </p:nvSpPr>
        <p:spPr>
          <a:xfrm>
            <a:off x="4806768" y="3665061"/>
            <a:ext cx="3204444" cy="706604"/>
          </a:xfrm>
          <a:prstGeom prst="rect">
            <a:avLst/>
          </a:prstGeom>
        </p:spPr>
        <p:txBody>
          <a:bodyPr wrap="square" lIns="0" tIns="0" rIns="0" bIns="0" rtlCol="0" anchor="t">
            <a:spAutoFit/>
          </a:bodyPr>
          <a:lstStyle/>
          <a:p>
            <a:pPr algn="ctr">
              <a:lnSpc>
                <a:spcPts val="2584"/>
              </a:lnSpc>
            </a:pPr>
            <a:r>
              <a:rPr lang="en-US" sz="3200" b="1" dirty="0">
                <a:solidFill>
                  <a:srgbClr val="726151"/>
                </a:solidFill>
                <a:latin typeface="Kulachat Serif"/>
              </a:rPr>
              <a:t>Initial processing</a:t>
            </a:r>
          </a:p>
          <a:p>
            <a:pPr algn="ctr">
              <a:lnSpc>
                <a:spcPts val="2584"/>
              </a:lnSpc>
            </a:pPr>
            <a:r>
              <a:rPr lang="en-US" sz="3200" b="1" dirty="0">
                <a:solidFill>
                  <a:srgbClr val="726151"/>
                </a:solidFill>
                <a:latin typeface="Kulachat Serif"/>
              </a:rPr>
              <a:t>apply MLP(X)</a:t>
            </a:r>
          </a:p>
        </p:txBody>
      </p:sp>
      <p:sp>
        <p:nvSpPr>
          <p:cNvPr id="54" name="TextBox 54"/>
          <p:cNvSpPr txBox="1"/>
          <p:nvPr/>
        </p:nvSpPr>
        <p:spPr>
          <a:xfrm>
            <a:off x="6755962" y="7872471"/>
            <a:ext cx="3080123" cy="706604"/>
          </a:xfrm>
          <a:prstGeom prst="rect">
            <a:avLst/>
          </a:prstGeom>
        </p:spPr>
        <p:txBody>
          <a:bodyPr wrap="square" lIns="0" tIns="0" rIns="0" bIns="0" rtlCol="0" anchor="t">
            <a:spAutoFit/>
          </a:bodyPr>
          <a:lstStyle/>
          <a:p>
            <a:pPr algn="ctr">
              <a:lnSpc>
                <a:spcPts val="2584"/>
              </a:lnSpc>
            </a:pPr>
            <a:r>
              <a:rPr lang="en-US" sz="3200" b="1" dirty="0">
                <a:solidFill>
                  <a:srgbClr val="726151"/>
                </a:solidFill>
                <a:latin typeface="Kulachat Serif"/>
              </a:rPr>
              <a:t>Parallel wavelet</a:t>
            </a:r>
          </a:p>
          <a:p>
            <a:pPr algn="ctr">
              <a:lnSpc>
                <a:spcPts val="2584"/>
              </a:lnSpc>
            </a:pPr>
            <a:r>
              <a:rPr lang="en-US" sz="3200" b="1" dirty="0">
                <a:solidFill>
                  <a:srgbClr val="726151"/>
                </a:solidFill>
                <a:latin typeface="Kulachat Serif"/>
              </a:rPr>
              <a:t>filtering</a:t>
            </a:r>
          </a:p>
        </p:txBody>
      </p:sp>
      <p:sp>
        <p:nvSpPr>
          <p:cNvPr id="55" name="TextBox 55"/>
          <p:cNvSpPr txBox="1"/>
          <p:nvPr/>
        </p:nvSpPr>
        <p:spPr>
          <a:xfrm>
            <a:off x="9377447" y="3740303"/>
            <a:ext cx="2349179" cy="450123"/>
          </a:xfrm>
          <a:prstGeom prst="rect">
            <a:avLst/>
          </a:prstGeom>
        </p:spPr>
        <p:txBody>
          <a:bodyPr wrap="square" lIns="0" tIns="0" rIns="0" bIns="0" rtlCol="0" anchor="t">
            <a:spAutoFit/>
          </a:bodyPr>
          <a:lstStyle/>
          <a:p>
            <a:pPr algn="l">
              <a:lnSpc>
                <a:spcPts val="3431"/>
              </a:lnSpc>
            </a:pPr>
            <a:r>
              <a:rPr lang="en-US" sz="3200" b="1" dirty="0">
                <a:solidFill>
                  <a:srgbClr val="726151"/>
                </a:solidFill>
                <a:latin typeface="Kulachat Serif"/>
              </a:rPr>
              <a:t>Aggregation</a:t>
            </a:r>
            <a:endParaRPr lang="en-US" sz="2118" dirty="0">
              <a:solidFill>
                <a:srgbClr val="726151"/>
              </a:solidFill>
              <a:latin typeface="Kulachat Serif"/>
            </a:endParaRPr>
          </a:p>
        </p:txBody>
      </p:sp>
      <p:sp>
        <p:nvSpPr>
          <p:cNvPr id="56" name="TextBox 56"/>
          <p:cNvSpPr txBox="1"/>
          <p:nvPr/>
        </p:nvSpPr>
        <p:spPr>
          <a:xfrm>
            <a:off x="2895400" y="7880703"/>
            <a:ext cx="2537842" cy="706604"/>
          </a:xfrm>
          <a:prstGeom prst="rect">
            <a:avLst/>
          </a:prstGeom>
        </p:spPr>
        <p:txBody>
          <a:bodyPr wrap="square" lIns="0" tIns="0" rIns="0" bIns="0" rtlCol="0" anchor="t">
            <a:spAutoFit/>
          </a:bodyPr>
          <a:lstStyle/>
          <a:p>
            <a:pPr algn="ctr">
              <a:lnSpc>
                <a:spcPts val="2584"/>
              </a:lnSpc>
            </a:pPr>
            <a:r>
              <a:rPr lang="en-US" sz="3200" b="1" dirty="0">
                <a:solidFill>
                  <a:srgbClr val="726151"/>
                </a:solidFill>
                <a:latin typeface="Kulachat Serif"/>
              </a:rPr>
              <a:t>Input X-</a:t>
            </a:r>
          </a:p>
          <a:p>
            <a:pPr algn="ctr">
              <a:lnSpc>
                <a:spcPts val="2584"/>
              </a:lnSpc>
            </a:pPr>
            <a:r>
              <a:rPr lang="en-US" sz="3200" b="1" dirty="0">
                <a:solidFill>
                  <a:srgbClr val="726151"/>
                </a:solidFill>
                <a:latin typeface="Kulachat Serif"/>
              </a:rPr>
              <a:t>node features</a:t>
            </a:r>
            <a:endParaRPr lang="en-US" sz="2118" dirty="0">
              <a:solidFill>
                <a:srgbClr val="726151"/>
              </a:solidFill>
              <a:latin typeface="Kulachat Serif"/>
            </a:endParaRPr>
          </a:p>
        </p:txBody>
      </p:sp>
      <p:sp>
        <p:nvSpPr>
          <p:cNvPr id="57" name="TextBox 57"/>
          <p:cNvSpPr txBox="1"/>
          <p:nvPr/>
        </p:nvSpPr>
        <p:spPr>
          <a:xfrm>
            <a:off x="11160852" y="7807779"/>
            <a:ext cx="2848378" cy="706604"/>
          </a:xfrm>
          <a:prstGeom prst="rect">
            <a:avLst/>
          </a:prstGeom>
        </p:spPr>
        <p:txBody>
          <a:bodyPr wrap="square" lIns="0" tIns="0" rIns="0" bIns="0" rtlCol="0" anchor="t">
            <a:spAutoFit/>
          </a:bodyPr>
          <a:lstStyle/>
          <a:p>
            <a:pPr algn="ctr">
              <a:lnSpc>
                <a:spcPts val="2584"/>
              </a:lnSpc>
            </a:pPr>
            <a:r>
              <a:rPr lang="en-US" sz="3200" b="1" dirty="0">
                <a:solidFill>
                  <a:srgbClr val="726151"/>
                </a:solidFill>
                <a:latin typeface="Kulachat Serif"/>
              </a:rPr>
              <a:t>Anomaly score</a:t>
            </a:r>
          </a:p>
          <a:p>
            <a:pPr algn="ctr">
              <a:lnSpc>
                <a:spcPts val="2584"/>
              </a:lnSpc>
            </a:pPr>
            <a:r>
              <a:rPr lang="en-US" sz="3200" b="1" dirty="0">
                <a:solidFill>
                  <a:srgbClr val="726151"/>
                </a:solidFill>
                <a:latin typeface="Kulachat Serif"/>
              </a:rPr>
              <a:t>calculation</a:t>
            </a:r>
          </a:p>
        </p:txBody>
      </p:sp>
      <p:sp>
        <p:nvSpPr>
          <p:cNvPr id="58" name="TextBox 58"/>
          <p:cNvSpPr txBox="1"/>
          <p:nvPr/>
        </p:nvSpPr>
        <p:spPr>
          <a:xfrm>
            <a:off x="13201944" y="3848830"/>
            <a:ext cx="2824547" cy="373179"/>
          </a:xfrm>
          <a:prstGeom prst="rect">
            <a:avLst/>
          </a:prstGeom>
        </p:spPr>
        <p:txBody>
          <a:bodyPr lIns="0" tIns="0" rIns="0" bIns="0" rtlCol="0" anchor="t">
            <a:spAutoFit/>
          </a:bodyPr>
          <a:lstStyle/>
          <a:p>
            <a:pPr algn="ctr">
              <a:lnSpc>
                <a:spcPts val="2584"/>
              </a:lnSpc>
            </a:pPr>
            <a:r>
              <a:rPr lang="en-US" sz="3200" b="1" dirty="0">
                <a:solidFill>
                  <a:srgbClr val="726151"/>
                </a:solidFill>
                <a:latin typeface="Kulachat Serif"/>
              </a:rPr>
              <a:t>Train the model</a:t>
            </a:r>
            <a:endParaRPr lang="en-US" sz="2118" dirty="0">
              <a:solidFill>
                <a:srgbClr val="726151"/>
              </a:solidFill>
              <a:latin typeface="Kulachat Serif"/>
            </a:endParaRPr>
          </a:p>
        </p:txBody>
      </p:sp>
      <p:sp>
        <p:nvSpPr>
          <p:cNvPr id="59" name="TextBox 59"/>
          <p:cNvSpPr txBox="1"/>
          <p:nvPr/>
        </p:nvSpPr>
        <p:spPr>
          <a:xfrm>
            <a:off x="15810243" y="7776848"/>
            <a:ext cx="1772833" cy="706604"/>
          </a:xfrm>
          <a:prstGeom prst="rect">
            <a:avLst/>
          </a:prstGeom>
        </p:spPr>
        <p:txBody>
          <a:bodyPr wrap="square" lIns="0" tIns="0" rIns="0" bIns="0" rtlCol="0" anchor="t">
            <a:spAutoFit/>
          </a:bodyPr>
          <a:lstStyle/>
          <a:p>
            <a:pPr algn="ctr">
              <a:lnSpc>
                <a:spcPts val="2584"/>
              </a:lnSpc>
            </a:pPr>
            <a:r>
              <a:rPr lang="en-US" sz="3200" b="1" dirty="0">
                <a:solidFill>
                  <a:srgbClr val="726151"/>
                </a:solidFill>
                <a:latin typeface="Kulachat Serif"/>
              </a:rPr>
              <a:t>Anomaly</a:t>
            </a:r>
          </a:p>
          <a:p>
            <a:pPr algn="ctr">
              <a:lnSpc>
                <a:spcPts val="2584"/>
              </a:lnSpc>
            </a:pPr>
            <a:r>
              <a:rPr lang="en-US" sz="3200" b="1" dirty="0">
                <a:solidFill>
                  <a:srgbClr val="726151"/>
                </a:solidFill>
                <a:latin typeface="Kulachat Serif"/>
              </a:rPr>
              <a:t>detection</a:t>
            </a:r>
            <a:endParaRPr lang="en-US" sz="2118" dirty="0">
              <a:solidFill>
                <a:srgbClr val="726151"/>
              </a:solidFill>
              <a:latin typeface="Kulachat Serif"/>
            </a:endParaRPr>
          </a:p>
        </p:txBody>
      </p:sp>
      <p:sp>
        <p:nvSpPr>
          <p:cNvPr id="60" name="TextBox 60"/>
          <p:cNvSpPr txBox="1"/>
          <p:nvPr/>
        </p:nvSpPr>
        <p:spPr>
          <a:xfrm>
            <a:off x="6012594" y="1028700"/>
            <a:ext cx="6455394" cy="1676400"/>
          </a:xfrm>
          <a:prstGeom prst="rect">
            <a:avLst/>
          </a:prstGeom>
        </p:spPr>
        <p:txBody>
          <a:bodyPr lIns="0" tIns="0" rIns="0" bIns="0" rtlCol="0" anchor="t">
            <a:spAutoFit/>
          </a:bodyPr>
          <a:lstStyle/>
          <a:p>
            <a:pPr algn="ctr">
              <a:lnSpc>
                <a:spcPts val="13200"/>
              </a:lnSpc>
            </a:pPr>
            <a:r>
              <a:rPr lang="en-US" sz="11000" spc="1045" dirty="0">
                <a:solidFill>
                  <a:srgbClr val="726151"/>
                </a:solidFill>
                <a:latin typeface="Kulachat Serif"/>
              </a:rPr>
              <a:t>The flow</a:t>
            </a:r>
          </a:p>
        </p:txBody>
      </p:sp>
      <p:sp>
        <p:nvSpPr>
          <p:cNvPr id="61" name="Freeform 61"/>
          <p:cNvSpPr/>
          <p:nvPr/>
        </p:nvSpPr>
        <p:spPr>
          <a:xfrm rot="2447917">
            <a:off x="14576109" y="-358075"/>
            <a:ext cx="5366382" cy="2761248"/>
          </a:xfrm>
          <a:custGeom>
            <a:avLst/>
            <a:gdLst/>
            <a:ahLst/>
            <a:cxnLst/>
            <a:rect l="l" t="t" r="r" b="b"/>
            <a:pathLst>
              <a:path w="5366382" h="2761248">
                <a:moveTo>
                  <a:pt x="0" y="0"/>
                </a:moveTo>
                <a:lnTo>
                  <a:pt x="5366382" y="0"/>
                </a:lnTo>
                <a:lnTo>
                  <a:pt x="5366382" y="2761248"/>
                </a:lnTo>
                <a:lnTo>
                  <a:pt x="0" y="27612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
                                        <p:tgtEl>
                                          <p:spTgt spid="7"/>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100"/>
                                        <p:tgtEl>
                                          <p:spTgt spid="45"/>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
                                        <p:tgtEl>
                                          <p:spTgt spid="5"/>
                                        </p:tgtEl>
                                      </p:cBhvr>
                                    </p:animEffect>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
                                        <p:tgtEl>
                                          <p:spTgt spid="10"/>
                                        </p:tgtEl>
                                      </p:cBhvr>
                                    </p:animEffect>
                                  </p:childTnLst>
                                </p:cTn>
                              </p:par>
                            </p:childTnLst>
                          </p:cTn>
                        </p:par>
                        <p:par>
                          <p:cTn id="20" fill="hold">
                            <p:stCondLst>
                              <p:cond delay="40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
                                        <p:tgtEl>
                                          <p:spTgt spid="6"/>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
                                        <p:tgtEl>
                                          <p:spTgt spid="12"/>
                                        </p:tgtEl>
                                      </p:cBhvr>
                                    </p:animEffect>
                                  </p:childTnLst>
                                </p:cTn>
                              </p:par>
                            </p:childTnLst>
                          </p:cTn>
                        </p:par>
                        <p:par>
                          <p:cTn id="28" fill="hold">
                            <p:stCondLst>
                              <p:cond delay="600"/>
                            </p:stCondLst>
                            <p:childTnLst>
                              <p:par>
                                <p:cTn id="29" presetID="10" presetClass="entr" presetSubtype="0" fill="hold" grpId="0" nodeType="after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100"/>
                                        <p:tgtEl>
                                          <p:spTgt spid="46"/>
                                        </p:tgtEl>
                                      </p:cBhvr>
                                    </p:animEffect>
                                  </p:childTnLst>
                                </p:cTn>
                              </p:par>
                            </p:childTnLst>
                          </p:cTn>
                        </p:par>
                        <p:par>
                          <p:cTn id="32" fill="hold">
                            <p:stCondLst>
                              <p:cond delay="700"/>
                            </p:stCondLst>
                            <p:childTnLst>
                              <p:par>
                                <p:cTn id="33" presetID="10" presetClass="entr" presetSubtype="0"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100"/>
                                        <p:tgtEl>
                                          <p:spTgt spid="15"/>
                                        </p:tgtEl>
                                      </p:cBhvr>
                                    </p:animEffect>
                                  </p:childTnLst>
                                </p:cTn>
                              </p:par>
                            </p:childTnLst>
                          </p:cTn>
                        </p:par>
                        <p:par>
                          <p:cTn id="36" fill="hold">
                            <p:stCondLst>
                              <p:cond delay="800"/>
                            </p:stCondLst>
                            <p:childTnLst>
                              <p:par>
                                <p:cTn id="37" presetID="10" presetClass="entr" presetSubtype="0" fill="hold" grpId="0" nodeType="after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100"/>
                                        <p:tgtEl>
                                          <p:spTgt spid="56"/>
                                        </p:tgtEl>
                                      </p:cBhvr>
                                    </p:animEffect>
                                  </p:childTnLst>
                                </p:cTn>
                              </p:par>
                            </p:childTnLst>
                          </p:cTn>
                        </p:par>
                        <p:par>
                          <p:cTn id="40" fill="hold">
                            <p:stCondLst>
                              <p:cond delay="900"/>
                            </p:stCondLst>
                            <p:childTnLst>
                              <p:par>
                                <p:cTn id="41" presetID="10" presetClass="entr" presetSubtype="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100"/>
                                        <p:tgtEl>
                                          <p:spTgt spid="11"/>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100"/>
                                        <p:tgtEl>
                                          <p:spTgt spid="47"/>
                                        </p:tgtEl>
                                      </p:cBhvr>
                                    </p:animEffect>
                                  </p:childTnLst>
                                </p:cTn>
                              </p:par>
                            </p:childTnLst>
                          </p:cTn>
                        </p:par>
                        <p:par>
                          <p:cTn id="48" fill="hold">
                            <p:stCondLst>
                              <p:cond delay="1100"/>
                            </p:stCondLst>
                            <p:childTnLst>
                              <p:par>
                                <p:cTn id="49" presetID="10" presetClass="entr" presetSubtype="0" fill="hold" nodeType="after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100"/>
                                        <p:tgtEl>
                                          <p:spTgt spid="17"/>
                                        </p:tgtEl>
                                      </p:cBhvr>
                                    </p:animEffect>
                                  </p:childTnLst>
                                </p:cTn>
                              </p:par>
                            </p:childTnLst>
                          </p:cTn>
                        </p:par>
                        <p:par>
                          <p:cTn id="52" fill="hold">
                            <p:stCondLst>
                              <p:cond delay="1200"/>
                            </p:stCondLst>
                            <p:childTnLst>
                              <p:par>
                                <p:cTn id="53" presetID="10" presetClass="entr" presetSubtype="0"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100"/>
                                        <p:tgtEl>
                                          <p:spTgt spid="20"/>
                                        </p:tgtEl>
                                      </p:cBhvr>
                                    </p:animEffect>
                                  </p:childTnLst>
                                </p:cTn>
                              </p:par>
                            </p:childTnLst>
                          </p:cTn>
                        </p:par>
                        <p:par>
                          <p:cTn id="56" fill="hold">
                            <p:stCondLst>
                              <p:cond delay="1300"/>
                            </p:stCondLst>
                            <p:childTnLst>
                              <p:par>
                                <p:cTn id="57" presetID="10" presetClass="entr" presetSubtype="0" fill="hold" grpId="0" nodeType="afterEffect">
                                  <p:stCondLst>
                                    <p:cond delay="0"/>
                                  </p:stCondLst>
                                  <p:childTnLst>
                                    <p:set>
                                      <p:cBhvr>
                                        <p:cTn id="58" dur="1" fill="hold">
                                          <p:stCondLst>
                                            <p:cond delay="0"/>
                                          </p:stCondLst>
                                        </p:cTn>
                                        <p:tgtEl>
                                          <p:spTgt spid="53"/>
                                        </p:tgtEl>
                                        <p:attrNameLst>
                                          <p:attrName>style.visibility</p:attrName>
                                        </p:attrNameLst>
                                      </p:cBhvr>
                                      <p:to>
                                        <p:strVal val="visible"/>
                                      </p:to>
                                    </p:set>
                                    <p:animEffect transition="in" filter="fade">
                                      <p:cBhvr>
                                        <p:cTn id="59" dur="100"/>
                                        <p:tgtEl>
                                          <p:spTgt spid="53"/>
                                        </p:tgtEl>
                                      </p:cBhvr>
                                    </p:animEffect>
                                  </p:childTnLst>
                                </p:cTn>
                              </p:par>
                            </p:childTnLst>
                          </p:cTn>
                        </p:par>
                        <p:par>
                          <p:cTn id="60" fill="hold">
                            <p:stCondLst>
                              <p:cond delay="1400"/>
                            </p:stCondLst>
                            <p:childTnLst>
                              <p:par>
                                <p:cTn id="61" presetID="10" presetClass="entr" presetSubtype="0" fill="hold" grpId="0" nodeType="after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100"/>
                                        <p:tgtEl>
                                          <p:spTgt spid="16"/>
                                        </p:tgtEl>
                                      </p:cBhvr>
                                    </p:animEffect>
                                  </p:childTnLst>
                                </p:cTn>
                              </p:par>
                            </p:childTnLst>
                          </p:cTn>
                        </p:par>
                        <p:par>
                          <p:cTn id="64" fill="hold">
                            <p:stCondLst>
                              <p:cond delay="1500"/>
                            </p:stCondLst>
                            <p:childTnLst>
                              <p:par>
                                <p:cTn id="65" presetID="10" presetClass="entr" presetSubtype="0" fill="hold" nodeType="after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100"/>
                                        <p:tgtEl>
                                          <p:spTgt spid="22"/>
                                        </p:tgtEl>
                                      </p:cBhvr>
                                    </p:animEffect>
                                  </p:childTnLst>
                                </p:cTn>
                              </p:par>
                            </p:childTnLst>
                          </p:cTn>
                        </p:par>
                        <p:par>
                          <p:cTn id="68" fill="hold">
                            <p:stCondLst>
                              <p:cond delay="1600"/>
                            </p:stCondLst>
                            <p:childTnLst>
                              <p:par>
                                <p:cTn id="69" presetID="10" presetClass="entr" presetSubtype="0" fill="hold" grpId="0" nodeType="afterEffect">
                                  <p:stCondLst>
                                    <p:cond delay="0"/>
                                  </p:stCondLst>
                                  <p:childTnLst>
                                    <p:set>
                                      <p:cBhvr>
                                        <p:cTn id="70" dur="1" fill="hold">
                                          <p:stCondLst>
                                            <p:cond delay="0"/>
                                          </p:stCondLst>
                                        </p:cTn>
                                        <p:tgtEl>
                                          <p:spTgt spid="48"/>
                                        </p:tgtEl>
                                        <p:attrNameLst>
                                          <p:attrName>style.visibility</p:attrName>
                                        </p:attrNameLst>
                                      </p:cBhvr>
                                      <p:to>
                                        <p:strVal val="visible"/>
                                      </p:to>
                                    </p:set>
                                    <p:animEffect transition="in" filter="fade">
                                      <p:cBhvr>
                                        <p:cTn id="71" dur="100"/>
                                        <p:tgtEl>
                                          <p:spTgt spid="48"/>
                                        </p:tgtEl>
                                      </p:cBhvr>
                                    </p:animEffect>
                                  </p:childTnLst>
                                </p:cTn>
                              </p:par>
                            </p:childTnLst>
                          </p:cTn>
                        </p:par>
                        <p:par>
                          <p:cTn id="72" fill="hold">
                            <p:stCondLst>
                              <p:cond delay="1700"/>
                            </p:stCondLst>
                            <p:childTnLst>
                              <p:par>
                                <p:cTn id="73" presetID="10" presetClass="entr" presetSubtype="0" fill="hold" grpId="0" nodeType="after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fade">
                                      <p:cBhvr>
                                        <p:cTn id="75" dur="100"/>
                                        <p:tgtEl>
                                          <p:spTgt spid="25"/>
                                        </p:tgtEl>
                                      </p:cBhvr>
                                    </p:animEffect>
                                  </p:childTnLst>
                                </p:cTn>
                              </p:par>
                            </p:childTnLst>
                          </p:cTn>
                        </p:par>
                        <p:par>
                          <p:cTn id="76" fill="hold">
                            <p:stCondLst>
                              <p:cond delay="1800"/>
                            </p:stCondLst>
                            <p:childTnLst>
                              <p:par>
                                <p:cTn id="77" presetID="10" presetClass="entr" presetSubtype="0" fill="hold" grpId="0" nodeType="afterEffect">
                                  <p:stCondLst>
                                    <p:cond delay="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100"/>
                                        <p:tgtEl>
                                          <p:spTgt spid="54"/>
                                        </p:tgtEl>
                                      </p:cBhvr>
                                    </p:animEffect>
                                  </p:childTnLst>
                                </p:cTn>
                              </p:par>
                            </p:childTnLst>
                          </p:cTn>
                        </p:par>
                        <p:par>
                          <p:cTn id="80" fill="hold">
                            <p:stCondLst>
                              <p:cond delay="1900"/>
                            </p:stCondLst>
                            <p:childTnLst>
                              <p:par>
                                <p:cTn id="81" presetID="10" presetClass="entr" presetSubtype="0" fill="hold" grpId="0" nodeType="afterEffect">
                                  <p:stCondLst>
                                    <p:cond delay="0"/>
                                  </p:stCondLst>
                                  <p:childTnLst>
                                    <p:set>
                                      <p:cBhvr>
                                        <p:cTn id="82" dur="1" fill="hold">
                                          <p:stCondLst>
                                            <p:cond delay="0"/>
                                          </p:stCondLst>
                                        </p:cTn>
                                        <p:tgtEl>
                                          <p:spTgt spid="21"/>
                                        </p:tgtEl>
                                        <p:attrNameLst>
                                          <p:attrName>style.visibility</p:attrName>
                                        </p:attrNameLst>
                                      </p:cBhvr>
                                      <p:to>
                                        <p:strVal val="visible"/>
                                      </p:to>
                                    </p:set>
                                    <p:animEffect transition="in" filter="fade">
                                      <p:cBhvr>
                                        <p:cTn id="83" dur="100"/>
                                        <p:tgtEl>
                                          <p:spTgt spid="21"/>
                                        </p:tgtEl>
                                      </p:cBhvr>
                                    </p:animEffect>
                                  </p:childTnLst>
                                </p:cTn>
                              </p:par>
                            </p:childTnLst>
                          </p:cTn>
                        </p:par>
                        <p:par>
                          <p:cTn id="84" fill="hold">
                            <p:stCondLst>
                              <p:cond delay="2000"/>
                            </p:stCondLst>
                            <p:childTnLst>
                              <p:par>
                                <p:cTn id="85" presetID="10" presetClass="entr" presetSubtype="0" fill="hold" grpId="0" nodeType="afterEffect">
                                  <p:stCondLst>
                                    <p:cond delay="0"/>
                                  </p:stCondLst>
                                  <p:childTnLst>
                                    <p:set>
                                      <p:cBhvr>
                                        <p:cTn id="86" dur="1" fill="hold">
                                          <p:stCondLst>
                                            <p:cond delay="0"/>
                                          </p:stCondLst>
                                        </p:cTn>
                                        <p:tgtEl>
                                          <p:spTgt spid="49"/>
                                        </p:tgtEl>
                                        <p:attrNameLst>
                                          <p:attrName>style.visibility</p:attrName>
                                        </p:attrNameLst>
                                      </p:cBhvr>
                                      <p:to>
                                        <p:strVal val="visible"/>
                                      </p:to>
                                    </p:set>
                                    <p:animEffect transition="in" filter="fade">
                                      <p:cBhvr>
                                        <p:cTn id="87" dur="100"/>
                                        <p:tgtEl>
                                          <p:spTgt spid="49"/>
                                        </p:tgtEl>
                                      </p:cBhvr>
                                    </p:animEffect>
                                  </p:childTnLst>
                                </p:cTn>
                              </p:par>
                            </p:childTnLst>
                          </p:cTn>
                        </p:par>
                        <p:par>
                          <p:cTn id="88" fill="hold">
                            <p:stCondLst>
                              <p:cond delay="2100"/>
                            </p:stCondLst>
                            <p:childTnLst>
                              <p:par>
                                <p:cTn id="89" presetID="10" presetClass="entr" presetSubtype="0" fill="hold" nodeType="after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100"/>
                                        <p:tgtEl>
                                          <p:spTgt spid="27"/>
                                        </p:tgtEl>
                                      </p:cBhvr>
                                    </p:animEffect>
                                  </p:childTnLst>
                                </p:cTn>
                              </p:par>
                            </p:childTnLst>
                          </p:cTn>
                        </p:par>
                        <p:par>
                          <p:cTn id="92" fill="hold">
                            <p:stCondLst>
                              <p:cond delay="2200"/>
                            </p:stCondLst>
                            <p:childTnLst>
                              <p:par>
                                <p:cTn id="93" presetID="10" presetClass="entr" presetSubtype="0" fill="hold" grpId="0" nodeType="after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fade">
                                      <p:cBhvr>
                                        <p:cTn id="95" dur="100"/>
                                        <p:tgtEl>
                                          <p:spTgt spid="30"/>
                                        </p:tgtEl>
                                      </p:cBhvr>
                                    </p:animEffect>
                                  </p:childTnLst>
                                </p:cTn>
                              </p:par>
                            </p:childTnLst>
                          </p:cTn>
                        </p:par>
                        <p:par>
                          <p:cTn id="96" fill="hold">
                            <p:stCondLst>
                              <p:cond delay="2300"/>
                            </p:stCondLst>
                            <p:childTnLst>
                              <p:par>
                                <p:cTn id="97" presetID="10" presetClass="entr" presetSubtype="0" fill="hold" grpId="0" nodeType="afterEffect">
                                  <p:stCondLst>
                                    <p:cond delay="0"/>
                                  </p:stCondLst>
                                  <p:childTnLst>
                                    <p:set>
                                      <p:cBhvr>
                                        <p:cTn id="98" dur="1" fill="hold">
                                          <p:stCondLst>
                                            <p:cond delay="0"/>
                                          </p:stCondLst>
                                        </p:cTn>
                                        <p:tgtEl>
                                          <p:spTgt spid="55"/>
                                        </p:tgtEl>
                                        <p:attrNameLst>
                                          <p:attrName>style.visibility</p:attrName>
                                        </p:attrNameLst>
                                      </p:cBhvr>
                                      <p:to>
                                        <p:strVal val="visible"/>
                                      </p:to>
                                    </p:set>
                                    <p:animEffect transition="in" filter="fade">
                                      <p:cBhvr>
                                        <p:cTn id="99" dur="100"/>
                                        <p:tgtEl>
                                          <p:spTgt spid="55"/>
                                        </p:tgtEl>
                                      </p:cBhvr>
                                    </p:animEffect>
                                  </p:childTnLst>
                                </p:cTn>
                              </p:par>
                            </p:childTnLst>
                          </p:cTn>
                        </p:par>
                        <p:par>
                          <p:cTn id="100" fill="hold">
                            <p:stCondLst>
                              <p:cond delay="2400"/>
                            </p:stCondLst>
                            <p:childTnLst>
                              <p:par>
                                <p:cTn id="101" presetID="10" presetClass="entr" presetSubtype="0" fill="hold" grpId="0" nodeType="afterEffect">
                                  <p:stCondLst>
                                    <p:cond delay="0"/>
                                  </p:stCondLst>
                                  <p:childTnLst>
                                    <p:set>
                                      <p:cBhvr>
                                        <p:cTn id="102" dur="1" fill="hold">
                                          <p:stCondLst>
                                            <p:cond delay="0"/>
                                          </p:stCondLst>
                                        </p:cTn>
                                        <p:tgtEl>
                                          <p:spTgt spid="26"/>
                                        </p:tgtEl>
                                        <p:attrNameLst>
                                          <p:attrName>style.visibility</p:attrName>
                                        </p:attrNameLst>
                                      </p:cBhvr>
                                      <p:to>
                                        <p:strVal val="visible"/>
                                      </p:to>
                                    </p:set>
                                    <p:animEffect transition="in" filter="fade">
                                      <p:cBhvr>
                                        <p:cTn id="103" dur="100"/>
                                        <p:tgtEl>
                                          <p:spTgt spid="26"/>
                                        </p:tgtEl>
                                      </p:cBhvr>
                                    </p:animEffect>
                                  </p:childTnLst>
                                </p:cTn>
                              </p:par>
                            </p:childTnLst>
                          </p:cTn>
                        </p:par>
                        <p:par>
                          <p:cTn id="104" fill="hold">
                            <p:stCondLst>
                              <p:cond delay="2500"/>
                            </p:stCondLst>
                            <p:childTnLst>
                              <p:par>
                                <p:cTn id="105" presetID="10" presetClass="entr" presetSubtype="0" fill="hold" grpId="0" nodeType="afterEffect">
                                  <p:stCondLst>
                                    <p:cond delay="0"/>
                                  </p:stCondLst>
                                  <p:childTnLst>
                                    <p:set>
                                      <p:cBhvr>
                                        <p:cTn id="106" dur="1" fill="hold">
                                          <p:stCondLst>
                                            <p:cond delay="0"/>
                                          </p:stCondLst>
                                        </p:cTn>
                                        <p:tgtEl>
                                          <p:spTgt spid="35"/>
                                        </p:tgtEl>
                                        <p:attrNameLst>
                                          <p:attrName>style.visibility</p:attrName>
                                        </p:attrNameLst>
                                      </p:cBhvr>
                                      <p:to>
                                        <p:strVal val="visible"/>
                                      </p:to>
                                    </p:set>
                                    <p:animEffect transition="in" filter="fade">
                                      <p:cBhvr>
                                        <p:cTn id="107" dur="100"/>
                                        <p:tgtEl>
                                          <p:spTgt spid="35"/>
                                        </p:tgtEl>
                                      </p:cBhvr>
                                    </p:animEffect>
                                  </p:childTnLst>
                                </p:cTn>
                              </p:par>
                            </p:childTnLst>
                          </p:cTn>
                        </p:par>
                        <p:par>
                          <p:cTn id="108" fill="hold">
                            <p:stCondLst>
                              <p:cond delay="2600"/>
                            </p:stCondLst>
                            <p:childTnLst>
                              <p:par>
                                <p:cTn id="109" presetID="10" presetClass="entr" presetSubtype="0" fill="hold" grpId="0" nodeType="afterEffect">
                                  <p:stCondLst>
                                    <p:cond delay="0"/>
                                  </p:stCondLst>
                                  <p:childTnLst>
                                    <p:set>
                                      <p:cBhvr>
                                        <p:cTn id="110" dur="1" fill="hold">
                                          <p:stCondLst>
                                            <p:cond delay="0"/>
                                          </p:stCondLst>
                                        </p:cTn>
                                        <p:tgtEl>
                                          <p:spTgt spid="57"/>
                                        </p:tgtEl>
                                        <p:attrNameLst>
                                          <p:attrName>style.visibility</p:attrName>
                                        </p:attrNameLst>
                                      </p:cBhvr>
                                      <p:to>
                                        <p:strVal val="visible"/>
                                      </p:to>
                                    </p:set>
                                    <p:animEffect transition="in" filter="fade">
                                      <p:cBhvr>
                                        <p:cTn id="111" dur="100"/>
                                        <p:tgtEl>
                                          <p:spTgt spid="57"/>
                                        </p:tgtEl>
                                      </p:cBhvr>
                                    </p:animEffect>
                                  </p:childTnLst>
                                </p:cTn>
                              </p:par>
                            </p:childTnLst>
                          </p:cTn>
                        </p:par>
                        <p:par>
                          <p:cTn id="112" fill="hold">
                            <p:stCondLst>
                              <p:cond delay="2700"/>
                            </p:stCondLst>
                            <p:childTnLst>
                              <p:par>
                                <p:cTn id="113" presetID="10" presetClass="entr" presetSubtype="0" fill="hold" nodeType="afterEffect">
                                  <p:stCondLst>
                                    <p:cond delay="0"/>
                                  </p:stCondLst>
                                  <p:childTnLst>
                                    <p:set>
                                      <p:cBhvr>
                                        <p:cTn id="114" dur="1" fill="hold">
                                          <p:stCondLst>
                                            <p:cond delay="0"/>
                                          </p:stCondLst>
                                        </p:cTn>
                                        <p:tgtEl>
                                          <p:spTgt spid="32"/>
                                        </p:tgtEl>
                                        <p:attrNameLst>
                                          <p:attrName>style.visibility</p:attrName>
                                        </p:attrNameLst>
                                      </p:cBhvr>
                                      <p:to>
                                        <p:strVal val="visible"/>
                                      </p:to>
                                    </p:set>
                                    <p:animEffect transition="in" filter="fade">
                                      <p:cBhvr>
                                        <p:cTn id="115" dur="100"/>
                                        <p:tgtEl>
                                          <p:spTgt spid="32"/>
                                        </p:tgtEl>
                                      </p:cBhvr>
                                    </p:animEffect>
                                  </p:childTnLst>
                                </p:cTn>
                              </p:par>
                            </p:childTnLst>
                          </p:cTn>
                        </p:par>
                        <p:par>
                          <p:cTn id="116" fill="hold">
                            <p:stCondLst>
                              <p:cond delay="2800"/>
                            </p:stCondLst>
                            <p:childTnLst>
                              <p:par>
                                <p:cTn id="117" presetID="10" presetClass="entr" presetSubtype="0" fill="hold" grpId="0" nodeType="afterEffect">
                                  <p:stCondLst>
                                    <p:cond delay="0"/>
                                  </p:stCondLst>
                                  <p:childTnLst>
                                    <p:set>
                                      <p:cBhvr>
                                        <p:cTn id="118" dur="1" fill="hold">
                                          <p:stCondLst>
                                            <p:cond delay="0"/>
                                          </p:stCondLst>
                                        </p:cTn>
                                        <p:tgtEl>
                                          <p:spTgt spid="50"/>
                                        </p:tgtEl>
                                        <p:attrNameLst>
                                          <p:attrName>style.visibility</p:attrName>
                                        </p:attrNameLst>
                                      </p:cBhvr>
                                      <p:to>
                                        <p:strVal val="visible"/>
                                      </p:to>
                                    </p:set>
                                    <p:animEffect transition="in" filter="fade">
                                      <p:cBhvr>
                                        <p:cTn id="119" dur="100"/>
                                        <p:tgtEl>
                                          <p:spTgt spid="50"/>
                                        </p:tgtEl>
                                      </p:cBhvr>
                                    </p:animEffect>
                                  </p:childTnLst>
                                </p:cTn>
                              </p:par>
                            </p:childTnLst>
                          </p:cTn>
                        </p:par>
                        <p:par>
                          <p:cTn id="120" fill="hold">
                            <p:stCondLst>
                              <p:cond delay="2900"/>
                            </p:stCondLst>
                            <p:childTnLst>
                              <p:par>
                                <p:cTn id="121" presetID="10" presetClass="entr" presetSubtype="0" fill="hold" grpId="0" nodeType="afterEffect">
                                  <p:stCondLst>
                                    <p:cond delay="0"/>
                                  </p:stCondLst>
                                  <p:childTnLst>
                                    <p:set>
                                      <p:cBhvr>
                                        <p:cTn id="122" dur="1" fill="hold">
                                          <p:stCondLst>
                                            <p:cond delay="0"/>
                                          </p:stCondLst>
                                        </p:cTn>
                                        <p:tgtEl>
                                          <p:spTgt spid="31"/>
                                        </p:tgtEl>
                                        <p:attrNameLst>
                                          <p:attrName>style.visibility</p:attrName>
                                        </p:attrNameLst>
                                      </p:cBhvr>
                                      <p:to>
                                        <p:strVal val="visible"/>
                                      </p:to>
                                    </p:set>
                                    <p:animEffect transition="in" filter="fade">
                                      <p:cBhvr>
                                        <p:cTn id="123" dur="100"/>
                                        <p:tgtEl>
                                          <p:spTgt spid="31"/>
                                        </p:tgtEl>
                                      </p:cBhvr>
                                    </p:animEffect>
                                  </p:childTnLst>
                                </p:cTn>
                              </p:par>
                            </p:childTnLst>
                          </p:cTn>
                        </p:par>
                        <p:par>
                          <p:cTn id="124" fill="hold">
                            <p:stCondLst>
                              <p:cond delay="3000"/>
                            </p:stCondLst>
                            <p:childTnLst>
                              <p:par>
                                <p:cTn id="125" presetID="10" presetClass="entr" presetSubtype="0" fill="hold" nodeType="afterEffect">
                                  <p:stCondLst>
                                    <p:cond delay="0"/>
                                  </p:stCondLst>
                                  <p:childTnLst>
                                    <p:set>
                                      <p:cBhvr>
                                        <p:cTn id="126" dur="1" fill="hold">
                                          <p:stCondLst>
                                            <p:cond delay="0"/>
                                          </p:stCondLst>
                                        </p:cTn>
                                        <p:tgtEl>
                                          <p:spTgt spid="36"/>
                                        </p:tgtEl>
                                        <p:attrNameLst>
                                          <p:attrName>style.visibility</p:attrName>
                                        </p:attrNameLst>
                                      </p:cBhvr>
                                      <p:to>
                                        <p:strVal val="visible"/>
                                      </p:to>
                                    </p:set>
                                    <p:animEffect transition="in" filter="fade">
                                      <p:cBhvr>
                                        <p:cTn id="127" dur="100"/>
                                        <p:tgtEl>
                                          <p:spTgt spid="36"/>
                                        </p:tgtEl>
                                      </p:cBhvr>
                                    </p:animEffect>
                                  </p:childTnLst>
                                </p:cTn>
                              </p:par>
                            </p:childTnLst>
                          </p:cTn>
                        </p:par>
                        <p:par>
                          <p:cTn id="128" fill="hold">
                            <p:stCondLst>
                              <p:cond delay="3100"/>
                            </p:stCondLst>
                            <p:childTnLst>
                              <p:par>
                                <p:cTn id="129" presetID="10" presetClass="entr" presetSubtype="0" fill="hold" grpId="0" nodeType="afterEffect">
                                  <p:stCondLst>
                                    <p:cond delay="0"/>
                                  </p:stCondLst>
                                  <p:childTnLst>
                                    <p:set>
                                      <p:cBhvr>
                                        <p:cTn id="130" dur="1" fill="hold">
                                          <p:stCondLst>
                                            <p:cond delay="0"/>
                                          </p:stCondLst>
                                        </p:cTn>
                                        <p:tgtEl>
                                          <p:spTgt spid="51"/>
                                        </p:tgtEl>
                                        <p:attrNameLst>
                                          <p:attrName>style.visibility</p:attrName>
                                        </p:attrNameLst>
                                      </p:cBhvr>
                                      <p:to>
                                        <p:strVal val="visible"/>
                                      </p:to>
                                    </p:set>
                                    <p:animEffect transition="in" filter="fade">
                                      <p:cBhvr>
                                        <p:cTn id="131" dur="100"/>
                                        <p:tgtEl>
                                          <p:spTgt spid="51"/>
                                        </p:tgtEl>
                                      </p:cBhvr>
                                    </p:animEffect>
                                  </p:childTnLst>
                                </p:cTn>
                              </p:par>
                            </p:childTnLst>
                          </p:cTn>
                        </p:par>
                        <p:par>
                          <p:cTn id="132" fill="hold">
                            <p:stCondLst>
                              <p:cond delay="3200"/>
                            </p:stCondLst>
                            <p:childTnLst>
                              <p:par>
                                <p:cTn id="133" presetID="10" presetClass="entr" presetSubtype="0" fill="hold" grpId="0" nodeType="afterEffect">
                                  <p:stCondLst>
                                    <p:cond delay="0"/>
                                  </p:stCondLst>
                                  <p:childTnLst>
                                    <p:set>
                                      <p:cBhvr>
                                        <p:cTn id="134" dur="1" fill="hold">
                                          <p:stCondLst>
                                            <p:cond delay="0"/>
                                          </p:stCondLst>
                                        </p:cTn>
                                        <p:tgtEl>
                                          <p:spTgt spid="58"/>
                                        </p:tgtEl>
                                        <p:attrNameLst>
                                          <p:attrName>style.visibility</p:attrName>
                                        </p:attrNameLst>
                                      </p:cBhvr>
                                      <p:to>
                                        <p:strVal val="visible"/>
                                      </p:to>
                                    </p:set>
                                    <p:animEffect transition="in" filter="fade">
                                      <p:cBhvr>
                                        <p:cTn id="135" dur="100"/>
                                        <p:tgtEl>
                                          <p:spTgt spid="58"/>
                                        </p:tgtEl>
                                      </p:cBhvr>
                                    </p:animEffect>
                                  </p:childTnLst>
                                </p:cTn>
                              </p:par>
                            </p:childTnLst>
                          </p:cTn>
                        </p:par>
                        <p:par>
                          <p:cTn id="136" fill="hold">
                            <p:stCondLst>
                              <p:cond delay="3300"/>
                            </p:stCondLst>
                            <p:childTnLst>
                              <p:par>
                                <p:cTn id="137" presetID="10" presetClass="entr" presetSubtype="0" fill="hold" grpId="0" nodeType="afterEffect">
                                  <p:stCondLst>
                                    <p:cond delay="0"/>
                                  </p:stCondLst>
                                  <p:childTnLst>
                                    <p:set>
                                      <p:cBhvr>
                                        <p:cTn id="138" dur="1" fill="hold">
                                          <p:stCondLst>
                                            <p:cond delay="0"/>
                                          </p:stCondLst>
                                        </p:cTn>
                                        <p:tgtEl>
                                          <p:spTgt spid="39"/>
                                        </p:tgtEl>
                                        <p:attrNameLst>
                                          <p:attrName>style.visibility</p:attrName>
                                        </p:attrNameLst>
                                      </p:cBhvr>
                                      <p:to>
                                        <p:strVal val="visible"/>
                                      </p:to>
                                    </p:set>
                                    <p:animEffect transition="in" filter="fade">
                                      <p:cBhvr>
                                        <p:cTn id="139" dur="100"/>
                                        <p:tgtEl>
                                          <p:spTgt spid="39"/>
                                        </p:tgtEl>
                                      </p:cBhvr>
                                    </p:animEffect>
                                  </p:childTnLst>
                                </p:cTn>
                              </p:par>
                            </p:childTnLst>
                          </p:cTn>
                        </p:par>
                        <p:par>
                          <p:cTn id="140" fill="hold">
                            <p:stCondLst>
                              <p:cond delay="3400"/>
                            </p:stCondLst>
                            <p:childTnLst>
                              <p:par>
                                <p:cTn id="141" presetID="10" presetClass="entr" presetSubtype="0" fill="hold" grpId="0" nodeType="afterEffect">
                                  <p:stCondLst>
                                    <p:cond delay="0"/>
                                  </p:stCondLst>
                                  <p:childTnLst>
                                    <p:set>
                                      <p:cBhvr>
                                        <p:cTn id="142" dur="1" fill="hold">
                                          <p:stCondLst>
                                            <p:cond delay="0"/>
                                          </p:stCondLst>
                                        </p:cTn>
                                        <p:tgtEl>
                                          <p:spTgt spid="40"/>
                                        </p:tgtEl>
                                        <p:attrNameLst>
                                          <p:attrName>style.visibility</p:attrName>
                                        </p:attrNameLst>
                                      </p:cBhvr>
                                      <p:to>
                                        <p:strVal val="visible"/>
                                      </p:to>
                                    </p:set>
                                    <p:animEffect transition="in" filter="fade">
                                      <p:cBhvr>
                                        <p:cTn id="143" dur="100"/>
                                        <p:tgtEl>
                                          <p:spTgt spid="40"/>
                                        </p:tgtEl>
                                      </p:cBhvr>
                                    </p:animEffect>
                                  </p:childTnLst>
                                </p:cTn>
                              </p:par>
                            </p:childTnLst>
                          </p:cTn>
                        </p:par>
                        <p:par>
                          <p:cTn id="144" fill="hold">
                            <p:stCondLst>
                              <p:cond delay="3500"/>
                            </p:stCondLst>
                            <p:childTnLst>
                              <p:par>
                                <p:cTn id="145" presetID="10" presetClass="entr" presetSubtype="0" fill="hold" grpId="0" nodeType="afterEffect">
                                  <p:stCondLst>
                                    <p:cond delay="0"/>
                                  </p:stCondLst>
                                  <p:childTnLst>
                                    <p:set>
                                      <p:cBhvr>
                                        <p:cTn id="146" dur="1" fill="hold">
                                          <p:stCondLst>
                                            <p:cond delay="0"/>
                                          </p:stCondLst>
                                        </p:cTn>
                                        <p:tgtEl>
                                          <p:spTgt spid="44"/>
                                        </p:tgtEl>
                                        <p:attrNameLst>
                                          <p:attrName>style.visibility</p:attrName>
                                        </p:attrNameLst>
                                      </p:cBhvr>
                                      <p:to>
                                        <p:strVal val="visible"/>
                                      </p:to>
                                    </p:set>
                                    <p:animEffect transition="in" filter="fade">
                                      <p:cBhvr>
                                        <p:cTn id="147" dur="100"/>
                                        <p:tgtEl>
                                          <p:spTgt spid="44"/>
                                        </p:tgtEl>
                                      </p:cBhvr>
                                    </p:animEffect>
                                  </p:childTnLst>
                                </p:cTn>
                              </p:par>
                            </p:childTnLst>
                          </p:cTn>
                        </p:par>
                        <p:par>
                          <p:cTn id="148" fill="hold">
                            <p:stCondLst>
                              <p:cond delay="3600"/>
                            </p:stCondLst>
                            <p:childTnLst>
                              <p:par>
                                <p:cTn id="149" presetID="10" presetClass="entr" presetSubtype="0" fill="hold" nodeType="afterEffect">
                                  <p:stCondLst>
                                    <p:cond delay="0"/>
                                  </p:stCondLst>
                                  <p:childTnLst>
                                    <p:set>
                                      <p:cBhvr>
                                        <p:cTn id="150" dur="1" fill="hold">
                                          <p:stCondLst>
                                            <p:cond delay="0"/>
                                          </p:stCondLst>
                                        </p:cTn>
                                        <p:tgtEl>
                                          <p:spTgt spid="41"/>
                                        </p:tgtEl>
                                        <p:attrNameLst>
                                          <p:attrName>style.visibility</p:attrName>
                                        </p:attrNameLst>
                                      </p:cBhvr>
                                      <p:to>
                                        <p:strVal val="visible"/>
                                      </p:to>
                                    </p:set>
                                    <p:animEffect transition="in" filter="fade">
                                      <p:cBhvr>
                                        <p:cTn id="151" dur="100"/>
                                        <p:tgtEl>
                                          <p:spTgt spid="41"/>
                                        </p:tgtEl>
                                      </p:cBhvr>
                                    </p:animEffect>
                                  </p:childTnLst>
                                </p:cTn>
                              </p:par>
                            </p:childTnLst>
                          </p:cTn>
                        </p:par>
                        <p:par>
                          <p:cTn id="152" fill="hold">
                            <p:stCondLst>
                              <p:cond delay="3700"/>
                            </p:stCondLst>
                            <p:childTnLst>
                              <p:par>
                                <p:cTn id="153" presetID="10" presetClass="entr" presetSubtype="0" fill="hold" grpId="0" nodeType="afterEffect">
                                  <p:stCondLst>
                                    <p:cond delay="0"/>
                                  </p:stCondLst>
                                  <p:childTnLst>
                                    <p:set>
                                      <p:cBhvr>
                                        <p:cTn id="154" dur="1" fill="hold">
                                          <p:stCondLst>
                                            <p:cond delay="0"/>
                                          </p:stCondLst>
                                        </p:cTn>
                                        <p:tgtEl>
                                          <p:spTgt spid="52"/>
                                        </p:tgtEl>
                                        <p:attrNameLst>
                                          <p:attrName>style.visibility</p:attrName>
                                        </p:attrNameLst>
                                      </p:cBhvr>
                                      <p:to>
                                        <p:strVal val="visible"/>
                                      </p:to>
                                    </p:set>
                                    <p:animEffect transition="in" filter="fade">
                                      <p:cBhvr>
                                        <p:cTn id="155" dur="100"/>
                                        <p:tgtEl>
                                          <p:spTgt spid="52"/>
                                        </p:tgtEl>
                                      </p:cBhvr>
                                    </p:animEffect>
                                  </p:childTnLst>
                                </p:cTn>
                              </p:par>
                            </p:childTnLst>
                          </p:cTn>
                        </p:par>
                        <p:par>
                          <p:cTn id="156" fill="hold">
                            <p:stCondLst>
                              <p:cond delay="3800"/>
                            </p:stCondLst>
                            <p:childTnLst>
                              <p:par>
                                <p:cTn id="157" presetID="10" presetClass="entr" presetSubtype="0" fill="hold" grpId="0" nodeType="afterEffect">
                                  <p:stCondLst>
                                    <p:cond delay="0"/>
                                  </p:stCondLst>
                                  <p:childTnLst>
                                    <p:set>
                                      <p:cBhvr>
                                        <p:cTn id="158" dur="1" fill="hold">
                                          <p:stCondLst>
                                            <p:cond delay="0"/>
                                          </p:stCondLst>
                                        </p:cTn>
                                        <p:tgtEl>
                                          <p:spTgt spid="59"/>
                                        </p:tgtEl>
                                        <p:attrNameLst>
                                          <p:attrName>style.visibility</p:attrName>
                                        </p:attrNameLst>
                                      </p:cBhvr>
                                      <p:to>
                                        <p:strVal val="visible"/>
                                      </p:to>
                                    </p:set>
                                    <p:animEffect transition="in" filter="fade">
                                      <p:cBhvr>
                                        <p:cTn id="159" dur="1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animBg="1"/>
      <p:bldP spid="11" grpId="0" animBg="1"/>
      <p:bldP spid="15" grpId="0" animBg="1"/>
      <p:bldP spid="16" grpId="0" animBg="1"/>
      <p:bldP spid="20" grpId="0" animBg="1"/>
      <p:bldP spid="21" grpId="0" animBg="1"/>
      <p:bldP spid="25" grpId="0" animBg="1"/>
      <p:bldP spid="26" grpId="0" animBg="1"/>
      <p:bldP spid="30" grpId="0" animBg="1"/>
      <p:bldP spid="31" grpId="0" animBg="1"/>
      <p:bldP spid="35" grpId="0" animBg="1"/>
      <p:bldP spid="39" grpId="0" animBg="1"/>
      <p:bldP spid="40" grpId="0" animBg="1"/>
      <p:bldP spid="44" grpId="0" animBg="1"/>
      <p:bldP spid="45" grpId="0"/>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rot="2447917">
            <a:off x="-2730270" y="7629045"/>
            <a:ext cx="7517941" cy="3868322"/>
          </a:xfrm>
          <a:custGeom>
            <a:avLst/>
            <a:gdLst/>
            <a:ahLst/>
            <a:cxnLst/>
            <a:rect l="l" t="t" r="r" b="b"/>
            <a:pathLst>
              <a:path w="7517941" h="3868322">
                <a:moveTo>
                  <a:pt x="0" y="0"/>
                </a:moveTo>
                <a:lnTo>
                  <a:pt x="7517940" y="0"/>
                </a:lnTo>
                <a:lnTo>
                  <a:pt x="7517940" y="3868322"/>
                </a:lnTo>
                <a:lnTo>
                  <a:pt x="0" y="38683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3" name="Freeform 3"/>
          <p:cNvSpPr/>
          <p:nvPr/>
        </p:nvSpPr>
        <p:spPr>
          <a:xfrm rot="-8100000">
            <a:off x="14065754" y="-1688276"/>
            <a:ext cx="7517941" cy="3868322"/>
          </a:xfrm>
          <a:custGeom>
            <a:avLst/>
            <a:gdLst/>
            <a:ahLst/>
            <a:cxnLst/>
            <a:rect l="l" t="t" r="r" b="b"/>
            <a:pathLst>
              <a:path w="7517941" h="3868322">
                <a:moveTo>
                  <a:pt x="0" y="0"/>
                </a:moveTo>
                <a:lnTo>
                  <a:pt x="7517941" y="0"/>
                </a:lnTo>
                <a:lnTo>
                  <a:pt x="7517941" y="3868323"/>
                </a:lnTo>
                <a:lnTo>
                  <a:pt x="0" y="38683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grpSp>
        <p:nvGrpSpPr>
          <p:cNvPr id="4" name="Group 4"/>
          <p:cNvGrpSpPr/>
          <p:nvPr/>
        </p:nvGrpSpPr>
        <p:grpSpPr>
          <a:xfrm>
            <a:off x="896755" y="346368"/>
            <a:ext cx="3791443" cy="3539599"/>
            <a:chOff x="0" y="0"/>
            <a:chExt cx="1548593" cy="1445729"/>
          </a:xfrm>
        </p:grpSpPr>
        <p:sp>
          <p:nvSpPr>
            <p:cNvPr id="5" name="Freeform 5"/>
            <p:cNvSpPr/>
            <p:nvPr/>
          </p:nvSpPr>
          <p:spPr>
            <a:xfrm>
              <a:off x="0" y="0"/>
              <a:ext cx="1548593" cy="1445729"/>
            </a:xfrm>
            <a:custGeom>
              <a:avLst/>
              <a:gdLst/>
              <a:ahLst/>
              <a:cxnLst/>
              <a:rect l="l" t="t" r="r" b="b"/>
              <a:pathLst>
                <a:path w="1548593" h="1445729">
                  <a:moveTo>
                    <a:pt x="774296" y="0"/>
                  </a:moveTo>
                  <a:cubicBezTo>
                    <a:pt x="346664" y="0"/>
                    <a:pt x="0" y="323637"/>
                    <a:pt x="0" y="722865"/>
                  </a:cubicBezTo>
                  <a:cubicBezTo>
                    <a:pt x="0" y="1122092"/>
                    <a:pt x="346664" y="1445729"/>
                    <a:pt x="774296" y="1445729"/>
                  </a:cubicBezTo>
                  <a:cubicBezTo>
                    <a:pt x="1201929" y="1445729"/>
                    <a:pt x="1548593" y="1122092"/>
                    <a:pt x="1548593" y="722865"/>
                  </a:cubicBezTo>
                  <a:cubicBezTo>
                    <a:pt x="1548593" y="323637"/>
                    <a:pt x="1201929" y="0"/>
                    <a:pt x="774296" y="0"/>
                  </a:cubicBezTo>
                  <a:close/>
                </a:path>
              </a:pathLst>
            </a:custGeom>
            <a:solidFill>
              <a:srgbClr val="C9B8AB"/>
            </a:solidFill>
          </p:spPr>
          <p:txBody>
            <a:bodyPr/>
            <a:lstStyle/>
            <a:p>
              <a:endParaRPr lang="he-IL"/>
            </a:p>
          </p:txBody>
        </p:sp>
        <p:sp>
          <p:nvSpPr>
            <p:cNvPr id="6" name="TextBox 6"/>
            <p:cNvSpPr txBox="1"/>
            <p:nvPr/>
          </p:nvSpPr>
          <p:spPr>
            <a:xfrm>
              <a:off x="145181" y="68862"/>
              <a:ext cx="1258232" cy="1241330"/>
            </a:xfrm>
            <a:prstGeom prst="rect">
              <a:avLst/>
            </a:prstGeom>
          </p:spPr>
          <p:txBody>
            <a:bodyPr lIns="50800" tIns="50800" rIns="50800" bIns="50800" rtlCol="0" anchor="ctr"/>
            <a:lstStyle/>
            <a:p>
              <a:pPr algn="ctr">
                <a:lnSpc>
                  <a:spcPts val="4899"/>
                </a:lnSpc>
              </a:pPr>
              <a:r>
                <a:rPr lang="en-US" sz="3499" spc="430" dirty="0">
                  <a:solidFill>
                    <a:srgbClr val="726151"/>
                  </a:solidFill>
                  <a:latin typeface="Kulachat Serif Bold Italics"/>
                </a:rPr>
                <a:t>Multi-layer perceptron</a:t>
              </a:r>
            </a:p>
          </p:txBody>
        </p:sp>
      </p:grpSp>
      <p:sp>
        <p:nvSpPr>
          <p:cNvPr id="7" name="Freeform 7"/>
          <p:cNvSpPr/>
          <p:nvPr/>
        </p:nvSpPr>
        <p:spPr>
          <a:xfrm>
            <a:off x="4688198" y="3478193"/>
            <a:ext cx="11598505" cy="6085013"/>
          </a:xfrm>
          <a:custGeom>
            <a:avLst/>
            <a:gdLst/>
            <a:ahLst/>
            <a:cxnLst/>
            <a:rect l="l" t="t" r="r" b="b"/>
            <a:pathLst>
              <a:path w="11598505" h="6085013">
                <a:moveTo>
                  <a:pt x="0" y="0"/>
                </a:moveTo>
                <a:lnTo>
                  <a:pt x="11598505" y="0"/>
                </a:lnTo>
                <a:lnTo>
                  <a:pt x="11598505" y="6085013"/>
                </a:lnTo>
                <a:lnTo>
                  <a:pt x="0" y="6085013"/>
                </a:lnTo>
                <a:lnTo>
                  <a:pt x="0" y="0"/>
                </a:lnTo>
                <a:close/>
              </a:path>
            </a:pathLst>
          </a:custGeom>
          <a:blipFill>
            <a:blip r:embed="rId4"/>
            <a:stretch>
              <a:fillRect/>
            </a:stretch>
          </a:blipFill>
        </p:spPr>
        <p:txBody>
          <a:bodyPr/>
          <a:lstStyle/>
          <a:p>
            <a:endParaRPr lang="he-IL"/>
          </a:p>
        </p:txBody>
      </p:sp>
      <p:sp>
        <p:nvSpPr>
          <p:cNvPr id="8" name="TextBox 8"/>
          <p:cNvSpPr txBox="1"/>
          <p:nvPr/>
        </p:nvSpPr>
        <p:spPr>
          <a:xfrm>
            <a:off x="5054352" y="690986"/>
            <a:ext cx="12204948" cy="3693319"/>
          </a:xfrm>
          <a:prstGeom prst="rect">
            <a:avLst/>
          </a:prstGeom>
        </p:spPr>
        <p:txBody>
          <a:bodyPr lIns="0" tIns="0" rIns="0" bIns="0" rtlCol="0" anchor="t">
            <a:spAutoFit/>
          </a:bodyPr>
          <a:lstStyle/>
          <a:p>
            <a:pPr algn="l">
              <a:lnSpc>
                <a:spcPts val="4771"/>
              </a:lnSpc>
            </a:pPr>
            <a:r>
              <a:rPr lang="en-US" sz="3408" dirty="0">
                <a:solidFill>
                  <a:srgbClr val="726151"/>
                </a:solidFill>
                <a:latin typeface="Kulachat Serif"/>
              </a:rPr>
              <a:t>First processing on the node features input is a multi-layer perceptron that captures important information about the graph's structure and attributes.</a:t>
            </a:r>
          </a:p>
          <a:p>
            <a:pPr algn="l">
              <a:lnSpc>
                <a:spcPts val="4771"/>
              </a:lnSpc>
            </a:pPr>
            <a:r>
              <a:rPr lang="en-US" sz="3408" dirty="0">
                <a:solidFill>
                  <a:srgbClr val="726151"/>
                </a:solidFill>
                <a:latin typeface="Kulachat Serif"/>
              </a:rPr>
              <a:t>Essentially, acting as a feature extractor, the MLP extracts meaningful features from the raw input data, which are then passed on to subsequent layers for further processing and analysis.</a:t>
            </a:r>
          </a:p>
        </p:txBody>
      </p:sp>
    </p:spTree>
  </p:cSld>
  <p:clrMapOvr>
    <a:masterClrMapping/>
  </p:clrMapOvr>
  <mc:AlternateContent xmlns:mc="http://schemas.openxmlformats.org/markup-compatibility/2006" xmlns:p14="http://schemas.microsoft.com/office/powerpoint/2010/main">
    <mc:Choice Requires="p14">
      <p:transition spd="slow" p14:dur="1600">
        <p14:conveyor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00" fill="hold"/>
                                        <p:tgtEl>
                                          <p:spTgt spid="4"/>
                                        </p:tgtEl>
                                        <p:attrNameLst>
                                          <p:attrName>ppt_x</p:attrName>
                                        </p:attrNameLst>
                                      </p:cBhvr>
                                      <p:tavLst>
                                        <p:tav tm="0">
                                          <p:val>
                                            <p:strVal val="0-#ppt_w/2"/>
                                          </p:val>
                                        </p:tav>
                                        <p:tav tm="100000">
                                          <p:val>
                                            <p:strVal val="#ppt_x"/>
                                          </p:val>
                                        </p:tav>
                                      </p:tavLst>
                                    </p:anim>
                                    <p:anim calcmode="lin" valueType="num">
                                      <p:cBhvr additive="base">
                                        <p:cTn id="8" dur="2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381000" y="300800"/>
            <a:ext cx="4414591" cy="3509143"/>
            <a:chOff x="0" y="0"/>
            <a:chExt cx="2677465" cy="2128307"/>
          </a:xfrm>
        </p:grpSpPr>
        <p:sp>
          <p:nvSpPr>
            <p:cNvPr id="3" name="Freeform 3"/>
            <p:cNvSpPr/>
            <p:nvPr/>
          </p:nvSpPr>
          <p:spPr>
            <a:xfrm>
              <a:off x="0" y="0"/>
              <a:ext cx="2677465" cy="2128307"/>
            </a:xfrm>
            <a:custGeom>
              <a:avLst/>
              <a:gdLst/>
              <a:ahLst/>
              <a:cxnLst/>
              <a:rect l="l" t="t" r="r" b="b"/>
              <a:pathLst>
                <a:path w="2677465" h="2128307">
                  <a:moveTo>
                    <a:pt x="1338732" y="0"/>
                  </a:moveTo>
                  <a:cubicBezTo>
                    <a:pt x="599371" y="0"/>
                    <a:pt x="0" y="476438"/>
                    <a:pt x="0" y="1064154"/>
                  </a:cubicBezTo>
                  <a:cubicBezTo>
                    <a:pt x="0" y="1651870"/>
                    <a:pt x="599371" y="2128307"/>
                    <a:pt x="1338732" y="2128307"/>
                  </a:cubicBezTo>
                  <a:cubicBezTo>
                    <a:pt x="2078094" y="2128307"/>
                    <a:pt x="2677465" y="1651870"/>
                    <a:pt x="2677465" y="1064154"/>
                  </a:cubicBezTo>
                  <a:cubicBezTo>
                    <a:pt x="2677465" y="476438"/>
                    <a:pt x="2078094" y="0"/>
                    <a:pt x="1338732" y="0"/>
                  </a:cubicBezTo>
                  <a:close/>
                </a:path>
              </a:pathLst>
            </a:custGeom>
            <a:solidFill>
              <a:srgbClr val="C9B8AB"/>
            </a:solidFill>
          </p:spPr>
          <p:txBody>
            <a:bodyPr/>
            <a:lstStyle/>
            <a:p>
              <a:endParaRPr lang="he-IL"/>
            </a:p>
          </p:txBody>
        </p:sp>
        <p:sp>
          <p:nvSpPr>
            <p:cNvPr id="4" name="TextBox 4"/>
            <p:cNvSpPr txBox="1"/>
            <p:nvPr/>
          </p:nvSpPr>
          <p:spPr>
            <a:xfrm>
              <a:off x="251012" y="304304"/>
              <a:ext cx="2175440" cy="1624475"/>
            </a:xfrm>
            <a:prstGeom prst="rect">
              <a:avLst/>
            </a:prstGeom>
          </p:spPr>
          <p:txBody>
            <a:bodyPr lIns="127000" tIns="127000" rIns="127000" bIns="127000" rtlCol="0" anchor="ctr"/>
            <a:lstStyle/>
            <a:p>
              <a:pPr algn="ctr">
                <a:lnSpc>
                  <a:spcPts val="5299"/>
                </a:lnSpc>
              </a:pPr>
              <a:r>
                <a:rPr lang="en-US" sz="5299" spc="355" dirty="0">
                  <a:solidFill>
                    <a:srgbClr val="726151"/>
                  </a:solidFill>
                  <a:latin typeface="Kulachat Serif Bold Italics"/>
                </a:rPr>
                <a:t>Parallel wavelet filtering</a:t>
              </a:r>
            </a:p>
          </p:txBody>
        </p:sp>
      </p:grpSp>
      <p:sp>
        <p:nvSpPr>
          <p:cNvPr id="5" name="Freeform 5"/>
          <p:cNvSpPr/>
          <p:nvPr/>
        </p:nvSpPr>
        <p:spPr>
          <a:xfrm rot="2447917">
            <a:off x="-2425047" y="7129640"/>
            <a:ext cx="7517941" cy="3868322"/>
          </a:xfrm>
          <a:custGeom>
            <a:avLst/>
            <a:gdLst/>
            <a:ahLst/>
            <a:cxnLst/>
            <a:rect l="l" t="t" r="r" b="b"/>
            <a:pathLst>
              <a:path w="7517941" h="3868322">
                <a:moveTo>
                  <a:pt x="0" y="0"/>
                </a:moveTo>
                <a:lnTo>
                  <a:pt x="7517941" y="0"/>
                </a:lnTo>
                <a:lnTo>
                  <a:pt x="7517941" y="3868322"/>
                </a:lnTo>
                <a:lnTo>
                  <a:pt x="0" y="38683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6" name="Freeform 6"/>
          <p:cNvSpPr/>
          <p:nvPr/>
        </p:nvSpPr>
        <p:spPr>
          <a:xfrm rot="2447917">
            <a:off x="14529029" y="-1633361"/>
            <a:ext cx="7517941" cy="3868322"/>
          </a:xfrm>
          <a:custGeom>
            <a:avLst/>
            <a:gdLst/>
            <a:ahLst/>
            <a:cxnLst/>
            <a:rect l="l" t="t" r="r" b="b"/>
            <a:pathLst>
              <a:path w="7517941" h="3868322">
                <a:moveTo>
                  <a:pt x="0" y="0"/>
                </a:moveTo>
                <a:lnTo>
                  <a:pt x="7517941" y="0"/>
                </a:lnTo>
                <a:lnTo>
                  <a:pt x="7517941" y="3868322"/>
                </a:lnTo>
                <a:lnTo>
                  <a:pt x="0" y="38683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7" name="TextBox 7"/>
          <p:cNvSpPr txBox="1"/>
          <p:nvPr/>
        </p:nvSpPr>
        <p:spPr>
          <a:xfrm>
            <a:off x="5029200" y="565133"/>
            <a:ext cx="11878369" cy="3077766"/>
          </a:xfrm>
          <a:prstGeom prst="rect">
            <a:avLst/>
          </a:prstGeom>
        </p:spPr>
        <p:txBody>
          <a:bodyPr lIns="0" tIns="0" rIns="0" bIns="0" rtlCol="0" anchor="t">
            <a:spAutoFit/>
          </a:bodyPr>
          <a:lstStyle/>
          <a:p>
            <a:pPr algn="l">
              <a:lnSpc>
                <a:spcPts val="4771"/>
              </a:lnSpc>
            </a:pPr>
            <a:r>
              <a:rPr lang="en-US" sz="3408" dirty="0">
                <a:solidFill>
                  <a:srgbClr val="726151"/>
                </a:solidFill>
                <a:latin typeface="Kulachat Serif"/>
              </a:rPr>
              <a:t>The Wavelet functions are activated to enhance the model's ability to capture localized and multi-scale information within the graph. These wavelet functions serve as filters that allow the model to focus on specific regions of the graph while analyzing it at various scales simultaneously. </a:t>
            </a:r>
          </a:p>
        </p:txBody>
      </p:sp>
      <p:sp>
        <p:nvSpPr>
          <p:cNvPr id="8" name="TextBox 8"/>
          <p:cNvSpPr txBox="1"/>
          <p:nvPr/>
        </p:nvSpPr>
        <p:spPr>
          <a:xfrm>
            <a:off x="5443291" y="7868813"/>
            <a:ext cx="11856656" cy="1780326"/>
          </a:xfrm>
          <a:prstGeom prst="rect">
            <a:avLst/>
          </a:prstGeom>
        </p:spPr>
        <p:txBody>
          <a:bodyPr lIns="0" tIns="0" rIns="0" bIns="0" rtlCol="0" anchor="t">
            <a:spAutoFit/>
          </a:bodyPr>
          <a:lstStyle/>
          <a:p>
            <a:pPr algn="l">
              <a:lnSpc>
                <a:spcPts val="4771"/>
              </a:lnSpc>
            </a:pPr>
            <a:r>
              <a:rPr lang="en-US" sz="3408" dirty="0">
                <a:solidFill>
                  <a:srgbClr val="726151"/>
                </a:solidFill>
                <a:latin typeface="Kulachat Serif Italics"/>
              </a:rPr>
              <a:t>By decomposing the graph signal into different frequency components using wavelets, the model can extract relevant spectral features that are indicative of anomalies. </a:t>
            </a:r>
          </a:p>
        </p:txBody>
      </p:sp>
      <p:pic>
        <p:nvPicPr>
          <p:cNvPr id="9" name="Picture 2" descr="The Wavelet Transform. An Introduction and Example | by Shaw ...">
            <a:extLst>
              <a:ext uri="{FF2B5EF4-FFF2-40B4-BE49-F238E27FC236}">
                <a16:creationId xmlns:a16="http://schemas.microsoft.com/office/drawing/2014/main" id="{8A1F10DA-26BA-D018-B393-5F942992CA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9464" y="3480962"/>
            <a:ext cx="5971685" cy="44787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290">
                                          <p:stCondLst>
                                            <p:cond delay="0"/>
                                          </p:stCondLst>
                                        </p:cTn>
                                        <p:tgtEl>
                                          <p:spTgt spid="2"/>
                                        </p:tgtEl>
                                      </p:cBhvr>
                                    </p:animEffect>
                                    <p:anim calcmode="lin" valueType="num">
                                      <p:cBhvr>
                                        <p:cTn id="8" dur="911"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2"/>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2"/>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2"/>
                                        </p:tgtEl>
                                        <p:attrNameLst>
                                          <p:attrName>ppt_y</p:attrName>
                                        </p:attrNameLst>
                                      </p:cBhvr>
                                      <p:tavLst>
                                        <p:tav tm="0" fmla="#ppt_y-sin(pi*$)/81">
                                          <p:val>
                                            <p:fltVal val="0"/>
                                          </p:val>
                                        </p:tav>
                                        <p:tav tm="100000">
                                          <p:val>
                                            <p:fltVal val="1"/>
                                          </p:val>
                                        </p:tav>
                                      </p:tavLst>
                                    </p:anim>
                                    <p:animScale>
                                      <p:cBhvr>
                                        <p:cTn id="13" dur="13">
                                          <p:stCondLst>
                                            <p:cond delay="325"/>
                                          </p:stCondLst>
                                        </p:cTn>
                                        <p:tgtEl>
                                          <p:spTgt spid="2"/>
                                        </p:tgtEl>
                                      </p:cBhvr>
                                      <p:to x="100000" y="60000"/>
                                    </p:animScale>
                                    <p:animScale>
                                      <p:cBhvr>
                                        <p:cTn id="14" dur="83" decel="50000">
                                          <p:stCondLst>
                                            <p:cond delay="338"/>
                                          </p:stCondLst>
                                        </p:cTn>
                                        <p:tgtEl>
                                          <p:spTgt spid="2"/>
                                        </p:tgtEl>
                                      </p:cBhvr>
                                      <p:to x="100000" y="100000"/>
                                    </p:animScale>
                                    <p:animScale>
                                      <p:cBhvr>
                                        <p:cTn id="15" dur="13">
                                          <p:stCondLst>
                                            <p:cond delay="656"/>
                                          </p:stCondLst>
                                        </p:cTn>
                                        <p:tgtEl>
                                          <p:spTgt spid="2"/>
                                        </p:tgtEl>
                                      </p:cBhvr>
                                      <p:to x="100000" y="80000"/>
                                    </p:animScale>
                                    <p:animScale>
                                      <p:cBhvr>
                                        <p:cTn id="16" dur="83" decel="50000">
                                          <p:stCondLst>
                                            <p:cond delay="669"/>
                                          </p:stCondLst>
                                        </p:cTn>
                                        <p:tgtEl>
                                          <p:spTgt spid="2"/>
                                        </p:tgtEl>
                                      </p:cBhvr>
                                      <p:to x="100000" y="100000"/>
                                    </p:animScale>
                                    <p:animScale>
                                      <p:cBhvr>
                                        <p:cTn id="17" dur="13">
                                          <p:stCondLst>
                                            <p:cond delay="821"/>
                                          </p:stCondLst>
                                        </p:cTn>
                                        <p:tgtEl>
                                          <p:spTgt spid="2"/>
                                        </p:tgtEl>
                                      </p:cBhvr>
                                      <p:to x="100000" y="90000"/>
                                    </p:animScale>
                                    <p:animScale>
                                      <p:cBhvr>
                                        <p:cTn id="18" dur="83" decel="50000">
                                          <p:stCondLst>
                                            <p:cond delay="834"/>
                                          </p:stCondLst>
                                        </p:cTn>
                                        <p:tgtEl>
                                          <p:spTgt spid="2"/>
                                        </p:tgtEl>
                                      </p:cBhvr>
                                      <p:to x="100000" y="100000"/>
                                    </p:animScale>
                                    <p:animScale>
                                      <p:cBhvr>
                                        <p:cTn id="19" dur="13">
                                          <p:stCondLst>
                                            <p:cond delay="904"/>
                                          </p:stCondLst>
                                        </p:cTn>
                                        <p:tgtEl>
                                          <p:spTgt spid="2"/>
                                        </p:tgtEl>
                                      </p:cBhvr>
                                      <p:to x="100000" y="95000"/>
                                    </p:animScale>
                                    <p:animScale>
                                      <p:cBhvr>
                                        <p:cTn id="20" dur="83" decel="50000">
                                          <p:stCondLst>
                                            <p:cond delay="917"/>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rot="2447917">
            <a:off x="-2425047" y="7129640"/>
            <a:ext cx="7517941" cy="3868322"/>
          </a:xfrm>
          <a:custGeom>
            <a:avLst/>
            <a:gdLst/>
            <a:ahLst/>
            <a:cxnLst/>
            <a:rect l="l" t="t" r="r" b="b"/>
            <a:pathLst>
              <a:path w="7517941" h="3868322">
                <a:moveTo>
                  <a:pt x="0" y="0"/>
                </a:moveTo>
                <a:lnTo>
                  <a:pt x="7517941" y="0"/>
                </a:lnTo>
                <a:lnTo>
                  <a:pt x="7517941" y="3868322"/>
                </a:lnTo>
                <a:lnTo>
                  <a:pt x="0" y="38683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3" name="Freeform 3"/>
          <p:cNvSpPr/>
          <p:nvPr/>
        </p:nvSpPr>
        <p:spPr>
          <a:xfrm rot="2447917">
            <a:off x="13826908" y="-1319150"/>
            <a:ext cx="7517941" cy="3868322"/>
          </a:xfrm>
          <a:custGeom>
            <a:avLst/>
            <a:gdLst/>
            <a:ahLst/>
            <a:cxnLst/>
            <a:rect l="l" t="t" r="r" b="b"/>
            <a:pathLst>
              <a:path w="7517941" h="3868322">
                <a:moveTo>
                  <a:pt x="0" y="0"/>
                </a:moveTo>
                <a:lnTo>
                  <a:pt x="7517941" y="0"/>
                </a:lnTo>
                <a:lnTo>
                  <a:pt x="7517941" y="3868322"/>
                </a:lnTo>
                <a:lnTo>
                  <a:pt x="0" y="38683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4" name="TextBox 4"/>
          <p:cNvSpPr txBox="1"/>
          <p:nvPr/>
        </p:nvSpPr>
        <p:spPr>
          <a:xfrm>
            <a:off x="925654" y="1843732"/>
            <a:ext cx="12770373" cy="3580551"/>
          </a:xfrm>
          <a:prstGeom prst="rect">
            <a:avLst/>
          </a:prstGeom>
        </p:spPr>
        <p:txBody>
          <a:bodyPr lIns="0" tIns="0" rIns="0" bIns="0" rtlCol="0" anchor="t">
            <a:spAutoFit/>
          </a:bodyPr>
          <a:lstStyle/>
          <a:p>
            <a:pPr algn="l">
              <a:lnSpc>
                <a:spcPts val="4771"/>
              </a:lnSpc>
            </a:pPr>
            <a:r>
              <a:rPr lang="en-US" sz="3408" dirty="0">
                <a:solidFill>
                  <a:srgbClr val="726151"/>
                </a:solidFill>
                <a:latin typeface="Kulachat Serif"/>
              </a:rPr>
              <a:t>The purpose of this second MLP is to further process and refine the extracted features to make a final decision regarding the presence of anomalies in the graph. The sigmoid activation function is commonly used in binary classification tasks, such as anomaly detection, where the model needs to output the abnormal probability score indicating the likelihood of each data point being anomalous.</a:t>
            </a:r>
          </a:p>
        </p:txBody>
      </p:sp>
      <p:grpSp>
        <p:nvGrpSpPr>
          <p:cNvPr id="5" name="Group 5"/>
          <p:cNvGrpSpPr/>
          <p:nvPr/>
        </p:nvGrpSpPr>
        <p:grpSpPr>
          <a:xfrm>
            <a:off x="14897104" y="615011"/>
            <a:ext cx="3038980" cy="2690773"/>
            <a:chOff x="0" y="0"/>
            <a:chExt cx="2677465" cy="2112637"/>
          </a:xfrm>
        </p:grpSpPr>
        <p:sp>
          <p:nvSpPr>
            <p:cNvPr id="6" name="Freeform 6"/>
            <p:cNvSpPr/>
            <p:nvPr/>
          </p:nvSpPr>
          <p:spPr>
            <a:xfrm>
              <a:off x="0" y="0"/>
              <a:ext cx="2677465" cy="2112637"/>
            </a:xfrm>
            <a:custGeom>
              <a:avLst/>
              <a:gdLst/>
              <a:ahLst/>
              <a:cxnLst/>
              <a:rect l="l" t="t" r="r" b="b"/>
              <a:pathLst>
                <a:path w="2677465" h="2112637">
                  <a:moveTo>
                    <a:pt x="1338732" y="0"/>
                  </a:moveTo>
                  <a:cubicBezTo>
                    <a:pt x="599371" y="0"/>
                    <a:pt x="0" y="472930"/>
                    <a:pt x="0" y="1056319"/>
                  </a:cubicBezTo>
                  <a:cubicBezTo>
                    <a:pt x="0" y="1639707"/>
                    <a:pt x="599371" y="2112637"/>
                    <a:pt x="1338732" y="2112637"/>
                  </a:cubicBezTo>
                  <a:cubicBezTo>
                    <a:pt x="2078094" y="2112637"/>
                    <a:pt x="2677465" y="1639707"/>
                    <a:pt x="2677465" y="1056319"/>
                  </a:cubicBezTo>
                  <a:cubicBezTo>
                    <a:pt x="2677465" y="472930"/>
                    <a:pt x="2078094" y="0"/>
                    <a:pt x="1338732" y="0"/>
                  </a:cubicBezTo>
                  <a:close/>
                </a:path>
              </a:pathLst>
            </a:custGeom>
            <a:solidFill>
              <a:srgbClr val="C9B8AB"/>
            </a:solidFill>
          </p:spPr>
          <p:txBody>
            <a:bodyPr/>
            <a:lstStyle/>
            <a:p>
              <a:endParaRPr lang="he-IL"/>
            </a:p>
          </p:txBody>
        </p:sp>
        <p:sp>
          <p:nvSpPr>
            <p:cNvPr id="7" name="TextBox 7"/>
            <p:cNvSpPr txBox="1"/>
            <p:nvPr/>
          </p:nvSpPr>
          <p:spPr>
            <a:xfrm>
              <a:off x="251012" y="302835"/>
              <a:ext cx="2175440" cy="1611743"/>
            </a:xfrm>
            <a:prstGeom prst="rect">
              <a:avLst/>
            </a:prstGeom>
          </p:spPr>
          <p:txBody>
            <a:bodyPr lIns="127000" tIns="127000" rIns="127000" bIns="127000" rtlCol="0" anchor="ctr"/>
            <a:lstStyle/>
            <a:p>
              <a:pPr algn="ctr">
                <a:lnSpc>
                  <a:spcPts val="5299"/>
                </a:lnSpc>
              </a:pPr>
              <a:r>
                <a:rPr lang="en-US" sz="3200" spc="355" dirty="0">
                  <a:solidFill>
                    <a:srgbClr val="726151"/>
                  </a:solidFill>
                  <a:latin typeface="Kulachat Serif Bold Italics"/>
                </a:rPr>
                <a:t>MLP with sigmoid function</a:t>
              </a:r>
            </a:p>
          </p:txBody>
        </p:sp>
      </p:grpSp>
      <p:sp>
        <p:nvSpPr>
          <p:cNvPr id="8" name="Freeform 8"/>
          <p:cNvSpPr/>
          <p:nvPr/>
        </p:nvSpPr>
        <p:spPr>
          <a:xfrm>
            <a:off x="7924800" y="5337638"/>
            <a:ext cx="9182100" cy="4782399"/>
          </a:xfrm>
          <a:custGeom>
            <a:avLst/>
            <a:gdLst/>
            <a:ahLst/>
            <a:cxnLst/>
            <a:rect l="l" t="t" r="r" b="b"/>
            <a:pathLst>
              <a:path w="11368957" h="5229720">
                <a:moveTo>
                  <a:pt x="0" y="0"/>
                </a:moveTo>
                <a:lnTo>
                  <a:pt x="11368957" y="0"/>
                </a:lnTo>
                <a:lnTo>
                  <a:pt x="11368957" y="5229720"/>
                </a:lnTo>
                <a:lnTo>
                  <a:pt x="0" y="5229720"/>
                </a:lnTo>
                <a:lnTo>
                  <a:pt x="0" y="0"/>
                </a:lnTo>
                <a:close/>
              </a:path>
            </a:pathLst>
          </a:custGeom>
          <a:blipFill>
            <a:blip r:embed="rId4"/>
            <a:stretch>
              <a:fillRect/>
            </a:stretch>
          </a:blipFill>
        </p:spPr>
        <p:txBody>
          <a:bodyPr/>
          <a:lstStyle/>
          <a:p>
            <a:endParaRPr lang="he-IL"/>
          </a:p>
        </p:txBody>
      </p:sp>
      <p:sp>
        <p:nvSpPr>
          <p:cNvPr id="9" name="TextBox 60">
            <a:extLst>
              <a:ext uri="{FF2B5EF4-FFF2-40B4-BE49-F238E27FC236}">
                <a16:creationId xmlns:a16="http://schemas.microsoft.com/office/drawing/2014/main" id="{06F99705-3FCF-ACFE-B6A1-751B2D528E68}"/>
              </a:ext>
            </a:extLst>
          </p:cNvPr>
          <p:cNvSpPr txBox="1"/>
          <p:nvPr/>
        </p:nvSpPr>
        <p:spPr>
          <a:xfrm>
            <a:off x="400050" y="111995"/>
            <a:ext cx="15049500" cy="1538883"/>
          </a:xfrm>
          <a:prstGeom prst="rect">
            <a:avLst/>
          </a:prstGeom>
        </p:spPr>
        <p:txBody>
          <a:bodyPr wrap="square" lIns="0" tIns="0" rIns="0" bIns="0" rtlCol="0" anchor="t">
            <a:spAutoFit/>
          </a:bodyPr>
          <a:lstStyle/>
          <a:p>
            <a:pPr algn="ctr">
              <a:lnSpc>
                <a:spcPts val="13200"/>
              </a:lnSpc>
            </a:pPr>
            <a:r>
              <a:rPr lang="en-US" sz="7000" spc="1045" dirty="0">
                <a:solidFill>
                  <a:srgbClr val="726151"/>
                </a:solidFill>
                <a:latin typeface="Kulachat Serif"/>
              </a:rPr>
              <a:t>Anomalies initial evaluation</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6" name="Freeform 2">
            <a:extLst>
              <a:ext uri="{FF2B5EF4-FFF2-40B4-BE49-F238E27FC236}">
                <a16:creationId xmlns:a16="http://schemas.microsoft.com/office/drawing/2014/main" id="{B12A0DC4-351C-621E-2127-5DA6D48FFF9B}"/>
              </a:ext>
            </a:extLst>
          </p:cNvPr>
          <p:cNvSpPr/>
          <p:nvPr/>
        </p:nvSpPr>
        <p:spPr>
          <a:xfrm>
            <a:off x="15436218" y="-1975796"/>
            <a:ext cx="4091513" cy="3332723"/>
          </a:xfrm>
          <a:custGeom>
            <a:avLst/>
            <a:gdLst/>
            <a:ahLst/>
            <a:cxnLst/>
            <a:rect l="l" t="t" r="r" b="b"/>
            <a:pathLst>
              <a:path w="4091513" h="3332723">
                <a:moveTo>
                  <a:pt x="0" y="0"/>
                </a:moveTo>
                <a:lnTo>
                  <a:pt x="4091513" y="0"/>
                </a:lnTo>
                <a:lnTo>
                  <a:pt x="4091513" y="3332724"/>
                </a:lnTo>
                <a:lnTo>
                  <a:pt x="0" y="33327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7" name="Freeform 3">
            <a:extLst>
              <a:ext uri="{FF2B5EF4-FFF2-40B4-BE49-F238E27FC236}">
                <a16:creationId xmlns:a16="http://schemas.microsoft.com/office/drawing/2014/main" id="{1D41D07E-F123-5657-5CEC-5D8165377CCC}"/>
              </a:ext>
            </a:extLst>
          </p:cNvPr>
          <p:cNvSpPr/>
          <p:nvPr/>
        </p:nvSpPr>
        <p:spPr>
          <a:xfrm flipH="1" flipV="1">
            <a:off x="-1017057" y="8939118"/>
            <a:ext cx="4091513" cy="3332723"/>
          </a:xfrm>
          <a:custGeom>
            <a:avLst/>
            <a:gdLst/>
            <a:ahLst/>
            <a:cxnLst/>
            <a:rect l="l" t="t" r="r" b="b"/>
            <a:pathLst>
              <a:path w="4091513" h="3332723">
                <a:moveTo>
                  <a:pt x="4091514" y="3332723"/>
                </a:moveTo>
                <a:lnTo>
                  <a:pt x="0" y="3332723"/>
                </a:lnTo>
                <a:lnTo>
                  <a:pt x="0" y="0"/>
                </a:lnTo>
                <a:lnTo>
                  <a:pt x="4091514" y="0"/>
                </a:lnTo>
                <a:lnTo>
                  <a:pt x="4091514" y="3332723"/>
                </a:lnTo>
                <a:close/>
              </a:path>
            </a:pathLst>
          </a:custGeom>
          <a:blipFill>
            <a:blip r:embed="rId2">
              <a:extLst>
                <a:ext uri="{96DAC541-7B7A-43D3-8B79-37D633B846F1}">
                  <asvg:svgBlip xmlns:asvg="http://schemas.microsoft.com/office/drawing/2016/SVG/main" r:embed="rId4"/>
                </a:ext>
              </a:extLst>
            </a:blip>
            <a:stretch>
              <a:fillRect/>
            </a:stretch>
          </a:blipFill>
        </p:spPr>
        <p:txBody>
          <a:bodyPr/>
          <a:lstStyle/>
          <a:p>
            <a:endParaRPr lang="he-IL"/>
          </a:p>
        </p:txBody>
      </p:sp>
      <p:sp>
        <p:nvSpPr>
          <p:cNvPr id="8" name="Freeform 4">
            <a:extLst>
              <a:ext uri="{FF2B5EF4-FFF2-40B4-BE49-F238E27FC236}">
                <a16:creationId xmlns:a16="http://schemas.microsoft.com/office/drawing/2014/main" id="{E5FDD07C-8682-A071-69CE-3911755A2DF1}"/>
              </a:ext>
            </a:extLst>
          </p:cNvPr>
          <p:cNvSpPr/>
          <p:nvPr/>
        </p:nvSpPr>
        <p:spPr>
          <a:xfrm rot="1365377">
            <a:off x="-1236059" y="9142127"/>
            <a:ext cx="5674213" cy="4095750"/>
          </a:xfrm>
          <a:custGeom>
            <a:avLst/>
            <a:gdLst/>
            <a:ahLst/>
            <a:cxnLst/>
            <a:rect l="l" t="t" r="r" b="b"/>
            <a:pathLst>
              <a:path w="5674213" h="4095750">
                <a:moveTo>
                  <a:pt x="0" y="0"/>
                </a:moveTo>
                <a:lnTo>
                  <a:pt x="5674212" y="0"/>
                </a:lnTo>
                <a:lnTo>
                  <a:pt x="5674212" y="4095750"/>
                </a:lnTo>
                <a:lnTo>
                  <a:pt x="0" y="40957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he-IL"/>
          </a:p>
        </p:txBody>
      </p:sp>
      <p:sp>
        <p:nvSpPr>
          <p:cNvPr id="9" name="Freeform 5">
            <a:extLst>
              <a:ext uri="{FF2B5EF4-FFF2-40B4-BE49-F238E27FC236}">
                <a16:creationId xmlns:a16="http://schemas.microsoft.com/office/drawing/2014/main" id="{A439C053-1EF3-FFD7-E5EA-24B73899E2E0}"/>
              </a:ext>
            </a:extLst>
          </p:cNvPr>
          <p:cNvSpPr/>
          <p:nvPr/>
        </p:nvSpPr>
        <p:spPr>
          <a:xfrm rot="12954749" flipV="1">
            <a:off x="14644868" y="-2534300"/>
            <a:ext cx="5674213" cy="4095750"/>
          </a:xfrm>
          <a:custGeom>
            <a:avLst/>
            <a:gdLst/>
            <a:ahLst/>
            <a:cxnLst/>
            <a:rect l="l" t="t" r="r" b="b"/>
            <a:pathLst>
              <a:path w="5674213" h="4095750">
                <a:moveTo>
                  <a:pt x="0" y="4095750"/>
                </a:moveTo>
                <a:lnTo>
                  <a:pt x="5674213" y="4095750"/>
                </a:lnTo>
                <a:lnTo>
                  <a:pt x="5674213" y="0"/>
                </a:lnTo>
                <a:lnTo>
                  <a:pt x="0" y="0"/>
                </a:lnTo>
                <a:lnTo>
                  <a:pt x="0" y="409575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he-IL"/>
          </a:p>
        </p:txBody>
      </p:sp>
      <p:grpSp>
        <p:nvGrpSpPr>
          <p:cNvPr id="10" name="Group 6">
            <a:extLst>
              <a:ext uri="{FF2B5EF4-FFF2-40B4-BE49-F238E27FC236}">
                <a16:creationId xmlns:a16="http://schemas.microsoft.com/office/drawing/2014/main" id="{1EE22632-645C-6A30-1B8D-AB7F289CE58D}"/>
              </a:ext>
            </a:extLst>
          </p:cNvPr>
          <p:cNvGrpSpPr/>
          <p:nvPr/>
        </p:nvGrpSpPr>
        <p:grpSpPr>
          <a:xfrm>
            <a:off x="1352967" y="479089"/>
            <a:ext cx="15582066" cy="9328822"/>
            <a:chOff x="0" y="0"/>
            <a:chExt cx="20776088" cy="12438429"/>
          </a:xfrm>
        </p:grpSpPr>
        <p:sp>
          <p:nvSpPr>
            <p:cNvPr id="11" name="Freeform 7">
              <a:extLst>
                <a:ext uri="{FF2B5EF4-FFF2-40B4-BE49-F238E27FC236}">
                  <a16:creationId xmlns:a16="http://schemas.microsoft.com/office/drawing/2014/main" id="{A49D37CD-4468-1FCB-4A76-61A3252DD373}"/>
                </a:ext>
              </a:extLst>
            </p:cNvPr>
            <p:cNvSpPr/>
            <p:nvPr/>
          </p:nvSpPr>
          <p:spPr>
            <a:xfrm>
              <a:off x="3325503" y="2332270"/>
              <a:ext cx="15097464" cy="10106158"/>
            </a:xfrm>
            <a:custGeom>
              <a:avLst/>
              <a:gdLst/>
              <a:ahLst/>
              <a:cxnLst/>
              <a:rect l="l" t="t" r="r" b="b"/>
              <a:pathLst>
                <a:path w="15097464" h="10106158">
                  <a:moveTo>
                    <a:pt x="0" y="0"/>
                  </a:moveTo>
                  <a:lnTo>
                    <a:pt x="15097464" y="0"/>
                  </a:lnTo>
                  <a:lnTo>
                    <a:pt x="15097464" y="10106159"/>
                  </a:lnTo>
                  <a:lnTo>
                    <a:pt x="0" y="10106159"/>
                  </a:lnTo>
                  <a:lnTo>
                    <a:pt x="0" y="0"/>
                  </a:lnTo>
                  <a:close/>
                </a:path>
              </a:pathLst>
            </a:custGeom>
            <a:blipFill>
              <a:blip r:embed="rId7"/>
              <a:stretch>
                <a:fillRect/>
              </a:stretch>
            </a:blipFill>
          </p:spPr>
          <p:txBody>
            <a:bodyPr/>
            <a:lstStyle/>
            <a:p>
              <a:endParaRPr lang="he-IL"/>
            </a:p>
          </p:txBody>
        </p:sp>
        <p:sp>
          <p:nvSpPr>
            <p:cNvPr id="12" name="TextBox 8">
              <a:extLst>
                <a:ext uri="{FF2B5EF4-FFF2-40B4-BE49-F238E27FC236}">
                  <a16:creationId xmlns:a16="http://schemas.microsoft.com/office/drawing/2014/main" id="{13D404C1-FD61-15BB-0FD7-6AEEAAB3CEA6}"/>
                </a:ext>
              </a:extLst>
            </p:cNvPr>
            <p:cNvSpPr txBox="1"/>
            <p:nvPr/>
          </p:nvSpPr>
          <p:spPr>
            <a:xfrm>
              <a:off x="0" y="0"/>
              <a:ext cx="20776088" cy="2332270"/>
            </a:xfrm>
            <a:prstGeom prst="rect">
              <a:avLst/>
            </a:prstGeom>
          </p:spPr>
          <p:txBody>
            <a:bodyPr lIns="0" tIns="0" rIns="0" bIns="0" rtlCol="0" anchor="t">
              <a:spAutoFit/>
            </a:bodyPr>
            <a:lstStyle/>
            <a:p>
              <a:pPr algn="ctr">
                <a:lnSpc>
                  <a:spcPts val="13773"/>
                </a:lnSpc>
              </a:pPr>
              <a:r>
                <a:rPr lang="en-US" sz="11477" spc="1090">
                  <a:solidFill>
                    <a:srgbClr val="726151"/>
                  </a:solidFill>
                  <a:latin typeface="Kulachat Serif"/>
                </a:rPr>
                <a:t>Sequence diagram</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rot="2447917">
            <a:off x="13826908" y="-1319150"/>
            <a:ext cx="7517941" cy="3868322"/>
          </a:xfrm>
          <a:custGeom>
            <a:avLst/>
            <a:gdLst/>
            <a:ahLst/>
            <a:cxnLst/>
            <a:rect l="l" t="t" r="r" b="b"/>
            <a:pathLst>
              <a:path w="7517941" h="3868322">
                <a:moveTo>
                  <a:pt x="0" y="0"/>
                </a:moveTo>
                <a:lnTo>
                  <a:pt x="7517941" y="0"/>
                </a:lnTo>
                <a:lnTo>
                  <a:pt x="7517941" y="3868322"/>
                </a:lnTo>
                <a:lnTo>
                  <a:pt x="0" y="38683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3" name="Freeform 3"/>
          <p:cNvSpPr/>
          <p:nvPr/>
        </p:nvSpPr>
        <p:spPr>
          <a:xfrm>
            <a:off x="4090000" y="1827062"/>
            <a:ext cx="10108000" cy="7906743"/>
          </a:xfrm>
          <a:custGeom>
            <a:avLst/>
            <a:gdLst/>
            <a:ahLst/>
            <a:cxnLst/>
            <a:rect l="l" t="t" r="r" b="b"/>
            <a:pathLst>
              <a:path w="10108000" h="7906743">
                <a:moveTo>
                  <a:pt x="0" y="0"/>
                </a:moveTo>
                <a:lnTo>
                  <a:pt x="10108000" y="0"/>
                </a:lnTo>
                <a:lnTo>
                  <a:pt x="10108000" y="7906743"/>
                </a:lnTo>
                <a:lnTo>
                  <a:pt x="0" y="7906743"/>
                </a:lnTo>
                <a:lnTo>
                  <a:pt x="0" y="0"/>
                </a:lnTo>
                <a:close/>
              </a:path>
            </a:pathLst>
          </a:custGeom>
          <a:blipFill>
            <a:blip r:embed="rId4"/>
            <a:stretch>
              <a:fillRect t="-13758" b="-14081"/>
            </a:stretch>
          </a:blipFill>
        </p:spPr>
        <p:txBody>
          <a:bodyPr/>
          <a:lstStyle/>
          <a:p>
            <a:endParaRPr lang="he-IL"/>
          </a:p>
        </p:txBody>
      </p:sp>
      <p:sp>
        <p:nvSpPr>
          <p:cNvPr id="4" name="Freeform 4"/>
          <p:cNvSpPr/>
          <p:nvPr/>
        </p:nvSpPr>
        <p:spPr>
          <a:xfrm rot="2447917">
            <a:off x="-2425047" y="7129640"/>
            <a:ext cx="7517941" cy="3868322"/>
          </a:xfrm>
          <a:custGeom>
            <a:avLst/>
            <a:gdLst/>
            <a:ahLst/>
            <a:cxnLst/>
            <a:rect l="l" t="t" r="r" b="b"/>
            <a:pathLst>
              <a:path w="7517941" h="3868322">
                <a:moveTo>
                  <a:pt x="0" y="0"/>
                </a:moveTo>
                <a:lnTo>
                  <a:pt x="7517941" y="0"/>
                </a:lnTo>
                <a:lnTo>
                  <a:pt x="7517941" y="3868322"/>
                </a:lnTo>
                <a:lnTo>
                  <a:pt x="0" y="38683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5" name="TextBox 5"/>
          <p:cNvSpPr txBox="1"/>
          <p:nvPr/>
        </p:nvSpPr>
        <p:spPr>
          <a:xfrm>
            <a:off x="7042059" y="463874"/>
            <a:ext cx="4576985" cy="1676400"/>
          </a:xfrm>
          <a:prstGeom prst="rect">
            <a:avLst/>
          </a:prstGeom>
        </p:spPr>
        <p:txBody>
          <a:bodyPr lIns="0" tIns="0" rIns="0" bIns="0" rtlCol="0" anchor="t">
            <a:spAutoFit/>
          </a:bodyPr>
          <a:lstStyle/>
          <a:p>
            <a:pPr algn="ctr">
              <a:lnSpc>
                <a:spcPts val="13200"/>
              </a:lnSpc>
            </a:pPr>
            <a:r>
              <a:rPr lang="en-US" sz="11000" spc="1045">
                <a:solidFill>
                  <a:srgbClr val="726151"/>
                </a:solidFill>
                <a:latin typeface="Kulachat Serif"/>
              </a:rPr>
              <a:t>GUI</a:t>
            </a: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rot="2447917">
            <a:off x="13826908" y="-1319150"/>
            <a:ext cx="7517941" cy="3868322"/>
          </a:xfrm>
          <a:custGeom>
            <a:avLst/>
            <a:gdLst/>
            <a:ahLst/>
            <a:cxnLst/>
            <a:rect l="l" t="t" r="r" b="b"/>
            <a:pathLst>
              <a:path w="7517941" h="3868322">
                <a:moveTo>
                  <a:pt x="0" y="0"/>
                </a:moveTo>
                <a:lnTo>
                  <a:pt x="7517941" y="0"/>
                </a:lnTo>
                <a:lnTo>
                  <a:pt x="7517941" y="3868322"/>
                </a:lnTo>
                <a:lnTo>
                  <a:pt x="0" y="38683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3" name="Freeform 3"/>
          <p:cNvSpPr/>
          <p:nvPr/>
        </p:nvSpPr>
        <p:spPr>
          <a:xfrm>
            <a:off x="4316528" y="1902291"/>
            <a:ext cx="10241145" cy="7935318"/>
          </a:xfrm>
          <a:custGeom>
            <a:avLst/>
            <a:gdLst/>
            <a:ahLst/>
            <a:cxnLst/>
            <a:rect l="l" t="t" r="r" b="b"/>
            <a:pathLst>
              <a:path w="10241145" h="7935318">
                <a:moveTo>
                  <a:pt x="0" y="0"/>
                </a:moveTo>
                <a:lnTo>
                  <a:pt x="10241145" y="0"/>
                </a:lnTo>
                <a:lnTo>
                  <a:pt x="10241145" y="7935319"/>
                </a:lnTo>
                <a:lnTo>
                  <a:pt x="0" y="7935319"/>
                </a:lnTo>
                <a:lnTo>
                  <a:pt x="0" y="0"/>
                </a:lnTo>
                <a:close/>
              </a:path>
            </a:pathLst>
          </a:custGeom>
          <a:blipFill>
            <a:blip r:embed="rId4"/>
            <a:stretch>
              <a:fillRect t="-15209" b="-13848"/>
            </a:stretch>
          </a:blipFill>
        </p:spPr>
        <p:txBody>
          <a:bodyPr/>
          <a:lstStyle/>
          <a:p>
            <a:endParaRPr lang="he-IL"/>
          </a:p>
        </p:txBody>
      </p:sp>
      <p:sp>
        <p:nvSpPr>
          <p:cNvPr id="4" name="Freeform 4"/>
          <p:cNvSpPr/>
          <p:nvPr/>
        </p:nvSpPr>
        <p:spPr>
          <a:xfrm rot="2447917">
            <a:off x="-2425047" y="7129640"/>
            <a:ext cx="7517941" cy="3868322"/>
          </a:xfrm>
          <a:custGeom>
            <a:avLst/>
            <a:gdLst/>
            <a:ahLst/>
            <a:cxnLst/>
            <a:rect l="l" t="t" r="r" b="b"/>
            <a:pathLst>
              <a:path w="7517941" h="3868322">
                <a:moveTo>
                  <a:pt x="0" y="0"/>
                </a:moveTo>
                <a:lnTo>
                  <a:pt x="7517941" y="0"/>
                </a:lnTo>
                <a:lnTo>
                  <a:pt x="7517941" y="3868322"/>
                </a:lnTo>
                <a:lnTo>
                  <a:pt x="0" y="38683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5" name="TextBox 5"/>
          <p:cNvSpPr txBox="1"/>
          <p:nvPr/>
        </p:nvSpPr>
        <p:spPr>
          <a:xfrm>
            <a:off x="7042059" y="463874"/>
            <a:ext cx="4576985" cy="1676400"/>
          </a:xfrm>
          <a:prstGeom prst="rect">
            <a:avLst/>
          </a:prstGeom>
        </p:spPr>
        <p:txBody>
          <a:bodyPr lIns="0" tIns="0" rIns="0" bIns="0" rtlCol="0" anchor="t">
            <a:spAutoFit/>
          </a:bodyPr>
          <a:lstStyle/>
          <a:p>
            <a:pPr algn="ctr">
              <a:lnSpc>
                <a:spcPts val="13200"/>
              </a:lnSpc>
            </a:pPr>
            <a:r>
              <a:rPr lang="en-US" sz="11000" spc="1045">
                <a:solidFill>
                  <a:srgbClr val="726151"/>
                </a:solidFill>
                <a:latin typeface="Kulachat Serif"/>
              </a:rPr>
              <a:t>GUI</a:t>
            </a: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rot="2447917">
            <a:off x="13826908" y="-1319150"/>
            <a:ext cx="7517941" cy="3868322"/>
          </a:xfrm>
          <a:custGeom>
            <a:avLst/>
            <a:gdLst/>
            <a:ahLst/>
            <a:cxnLst/>
            <a:rect l="l" t="t" r="r" b="b"/>
            <a:pathLst>
              <a:path w="7517941" h="3868322">
                <a:moveTo>
                  <a:pt x="0" y="0"/>
                </a:moveTo>
                <a:lnTo>
                  <a:pt x="7517941" y="0"/>
                </a:lnTo>
                <a:lnTo>
                  <a:pt x="7517941" y="3868322"/>
                </a:lnTo>
                <a:lnTo>
                  <a:pt x="0" y="38683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3" name="Freeform 3"/>
          <p:cNvSpPr/>
          <p:nvPr/>
        </p:nvSpPr>
        <p:spPr>
          <a:xfrm rot="2447917">
            <a:off x="-2425047" y="7129640"/>
            <a:ext cx="7517941" cy="3868322"/>
          </a:xfrm>
          <a:custGeom>
            <a:avLst/>
            <a:gdLst/>
            <a:ahLst/>
            <a:cxnLst/>
            <a:rect l="l" t="t" r="r" b="b"/>
            <a:pathLst>
              <a:path w="7517941" h="3868322">
                <a:moveTo>
                  <a:pt x="0" y="0"/>
                </a:moveTo>
                <a:lnTo>
                  <a:pt x="7517941" y="0"/>
                </a:lnTo>
                <a:lnTo>
                  <a:pt x="7517941" y="3868322"/>
                </a:lnTo>
                <a:lnTo>
                  <a:pt x="0" y="38683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4" name="TextBox 4"/>
          <p:cNvSpPr txBox="1"/>
          <p:nvPr/>
        </p:nvSpPr>
        <p:spPr>
          <a:xfrm>
            <a:off x="7042059" y="463874"/>
            <a:ext cx="4576985" cy="1676400"/>
          </a:xfrm>
          <a:prstGeom prst="rect">
            <a:avLst/>
          </a:prstGeom>
        </p:spPr>
        <p:txBody>
          <a:bodyPr lIns="0" tIns="0" rIns="0" bIns="0" rtlCol="0" anchor="t">
            <a:spAutoFit/>
          </a:bodyPr>
          <a:lstStyle/>
          <a:p>
            <a:pPr algn="ctr">
              <a:lnSpc>
                <a:spcPts val="13200"/>
              </a:lnSpc>
            </a:pPr>
            <a:r>
              <a:rPr lang="en-US" sz="11000" spc="1045">
                <a:solidFill>
                  <a:srgbClr val="726151"/>
                </a:solidFill>
                <a:latin typeface="Kulachat Serif"/>
              </a:rPr>
              <a:t>GUI</a:t>
            </a:r>
          </a:p>
        </p:txBody>
      </p:sp>
      <p:sp>
        <p:nvSpPr>
          <p:cNvPr id="5" name="Freeform 5"/>
          <p:cNvSpPr/>
          <p:nvPr/>
        </p:nvSpPr>
        <p:spPr>
          <a:xfrm>
            <a:off x="3943698" y="1650251"/>
            <a:ext cx="10773706" cy="8188962"/>
          </a:xfrm>
          <a:custGeom>
            <a:avLst/>
            <a:gdLst/>
            <a:ahLst/>
            <a:cxnLst/>
            <a:rect l="l" t="t" r="r" b="b"/>
            <a:pathLst>
              <a:path w="10773706" h="8188962">
                <a:moveTo>
                  <a:pt x="0" y="0"/>
                </a:moveTo>
                <a:lnTo>
                  <a:pt x="10773706" y="0"/>
                </a:lnTo>
                <a:lnTo>
                  <a:pt x="10773706" y="8188962"/>
                </a:lnTo>
                <a:lnTo>
                  <a:pt x="0" y="8188962"/>
                </a:lnTo>
                <a:lnTo>
                  <a:pt x="0" y="0"/>
                </a:lnTo>
                <a:close/>
              </a:path>
            </a:pathLst>
          </a:custGeom>
          <a:blipFill>
            <a:blip r:embed="rId4"/>
            <a:stretch>
              <a:fillRect t="-15878" b="-15685"/>
            </a:stretch>
          </a:blipFill>
        </p:spPr>
        <p:txBody>
          <a:bodyPr/>
          <a:lstStyle/>
          <a:p>
            <a:endParaRPr lang="he-IL"/>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rot="2447917">
            <a:off x="13826908" y="-1319150"/>
            <a:ext cx="7517941" cy="3868322"/>
          </a:xfrm>
          <a:custGeom>
            <a:avLst/>
            <a:gdLst/>
            <a:ahLst/>
            <a:cxnLst/>
            <a:rect l="l" t="t" r="r" b="b"/>
            <a:pathLst>
              <a:path w="7517941" h="3868322">
                <a:moveTo>
                  <a:pt x="0" y="0"/>
                </a:moveTo>
                <a:lnTo>
                  <a:pt x="7517941" y="0"/>
                </a:lnTo>
                <a:lnTo>
                  <a:pt x="7517941" y="3868322"/>
                </a:lnTo>
                <a:lnTo>
                  <a:pt x="0" y="38683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3" name="Freeform 3"/>
          <p:cNvSpPr/>
          <p:nvPr/>
        </p:nvSpPr>
        <p:spPr>
          <a:xfrm rot="2447917">
            <a:off x="-2425047" y="7129640"/>
            <a:ext cx="7517941" cy="3868322"/>
          </a:xfrm>
          <a:custGeom>
            <a:avLst/>
            <a:gdLst/>
            <a:ahLst/>
            <a:cxnLst/>
            <a:rect l="l" t="t" r="r" b="b"/>
            <a:pathLst>
              <a:path w="7517941" h="3868322">
                <a:moveTo>
                  <a:pt x="0" y="0"/>
                </a:moveTo>
                <a:lnTo>
                  <a:pt x="7517941" y="0"/>
                </a:lnTo>
                <a:lnTo>
                  <a:pt x="7517941" y="3868322"/>
                </a:lnTo>
                <a:lnTo>
                  <a:pt x="0" y="38683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4" name="TextBox 4"/>
          <p:cNvSpPr txBox="1"/>
          <p:nvPr/>
        </p:nvSpPr>
        <p:spPr>
          <a:xfrm>
            <a:off x="7042059" y="463874"/>
            <a:ext cx="4576985" cy="1676400"/>
          </a:xfrm>
          <a:prstGeom prst="rect">
            <a:avLst/>
          </a:prstGeom>
        </p:spPr>
        <p:txBody>
          <a:bodyPr lIns="0" tIns="0" rIns="0" bIns="0" rtlCol="0" anchor="t">
            <a:spAutoFit/>
          </a:bodyPr>
          <a:lstStyle/>
          <a:p>
            <a:pPr algn="ctr">
              <a:lnSpc>
                <a:spcPts val="13200"/>
              </a:lnSpc>
            </a:pPr>
            <a:r>
              <a:rPr lang="en-US" sz="11000" spc="1045">
                <a:solidFill>
                  <a:srgbClr val="726151"/>
                </a:solidFill>
                <a:latin typeface="Kulachat Serif"/>
              </a:rPr>
              <a:t>GUI</a:t>
            </a:r>
          </a:p>
        </p:txBody>
      </p:sp>
      <p:sp>
        <p:nvSpPr>
          <p:cNvPr id="5" name="Freeform 5"/>
          <p:cNvSpPr/>
          <p:nvPr/>
        </p:nvSpPr>
        <p:spPr>
          <a:xfrm>
            <a:off x="4191754" y="1777861"/>
            <a:ext cx="10277595" cy="7887718"/>
          </a:xfrm>
          <a:custGeom>
            <a:avLst/>
            <a:gdLst/>
            <a:ahLst/>
            <a:cxnLst/>
            <a:rect l="l" t="t" r="r" b="b"/>
            <a:pathLst>
              <a:path w="10277595" h="7887718">
                <a:moveTo>
                  <a:pt x="0" y="0"/>
                </a:moveTo>
                <a:lnTo>
                  <a:pt x="10277595" y="0"/>
                </a:lnTo>
                <a:lnTo>
                  <a:pt x="10277595" y="7887718"/>
                </a:lnTo>
                <a:lnTo>
                  <a:pt x="0" y="7887718"/>
                </a:lnTo>
                <a:lnTo>
                  <a:pt x="0" y="0"/>
                </a:lnTo>
                <a:close/>
              </a:path>
            </a:pathLst>
          </a:custGeom>
          <a:blipFill>
            <a:blip r:embed="rId4"/>
            <a:stretch>
              <a:fillRect t="-15615" b="-14682"/>
            </a:stretch>
          </a:blipFill>
        </p:spPr>
        <p:txBody>
          <a:bodyPr/>
          <a:lstStyle/>
          <a:p>
            <a:endParaRPr lang="he-IL"/>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15041030" y="-3264778"/>
            <a:ext cx="6493940" cy="6529555"/>
          </a:xfrm>
          <a:custGeom>
            <a:avLst/>
            <a:gdLst/>
            <a:ahLst/>
            <a:cxnLst/>
            <a:rect l="l" t="t" r="r" b="b"/>
            <a:pathLst>
              <a:path w="6493940" h="6529555">
                <a:moveTo>
                  <a:pt x="0" y="0"/>
                </a:moveTo>
                <a:lnTo>
                  <a:pt x="6493940" y="0"/>
                </a:lnTo>
                <a:lnTo>
                  <a:pt x="6493940" y="6529556"/>
                </a:lnTo>
                <a:lnTo>
                  <a:pt x="0" y="65295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3" name="Freeform 3"/>
          <p:cNvSpPr/>
          <p:nvPr/>
        </p:nvSpPr>
        <p:spPr>
          <a:xfrm rot="4368370">
            <a:off x="-769137" y="8489967"/>
            <a:ext cx="2689927" cy="1649410"/>
          </a:xfrm>
          <a:custGeom>
            <a:avLst/>
            <a:gdLst/>
            <a:ahLst/>
            <a:cxnLst/>
            <a:rect l="l" t="t" r="r" b="b"/>
            <a:pathLst>
              <a:path w="2689927" h="1649410">
                <a:moveTo>
                  <a:pt x="0" y="0"/>
                </a:moveTo>
                <a:lnTo>
                  <a:pt x="2689928" y="0"/>
                </a:lnTo>
                <a:lnTo>
                  <a:pt x="2689928" y="1649410"/>
                </a:lnTo>
                <a:lnTo>
                  <a:pt x="0" y="1649410"/>
                </a:lnTo>
                <a:lnTo>
                  <a:pt x="0" y="0"/>
                </a:lnTo>
                <a:close/>
              </a:path>
            </a:pathLst>
          </a:custGeom>
          <a:blipFill>
            <a:blip r:embed="rId5">
              <a:extLst>
                <a:ext uri="{96DAC541-7B7A-43D3-8B79-37D633B846F1}">
                  <asvg:svgBlip xmlns:asvg="http://schemas.microsoft.com/office/drawing/2016/SVG/main" r:embed="rId6"/>
                </a:ext>
              </a:extLst>
            </a:blip>
            <a:stretch>
              <a:fillRect l="-74740"/>
            </a:stretch>
          </a:blipFill>
        </p:spPr>
        <p:txBody>
          <a:bodyPr/>
          <a:lstStyle/>
          <a:p>
            <a:endParaRPr lang="he-IL"/>
          </a:p>
        </p:txBody>
      </p:sp>
      <p:sp>
        <p:nvSpPr>
          <p:cNvPr id="4" name="TextBox 4"/>
          <p:cNvSpPr txBox="1"/>
          <p:nvPr/>
        </p:nvSpPr>
        <p:spPr>
          <a:xfrm>
            <a:off x="1538982" y="776703"/>
            <a:ext cx="15987018" cy="2000548"/>
          </a:xfrm>
          <a:prstGeom prst="rect">
            <a:avLst/>
          </a:prstGeom>
        </p:spPr>
        <p:txBody>
          <a:bodyPr wrap="square" lIns="0" tIns="0" rIns="0" bIns="0" rtlCol="0" anchor="t">
            <a:spAutoFit/>
          </a:bodyPr>
          <a:lstStyle/>
          <a:p>
            <a:pPr algn="ctr">
              <a:lnSpc>
                <a:spcPts val="15555"/>
              </a:lnSpc>
            </a:pPr>
            <a:r>
              <a:rPr lang="en-US" sz="12962" dirty="0">
                <a:solidFill>
                  <a:srgbClr val="726151"/>
                </a:solidFill>
                <a:latin typeface="Kulachat Serif"/>
              </a:rPr>
              <a:t>Purpose of the project</a:t>
            </a:r>
          </a:p>
        </p:txBody>
      </p:sp>
      <p:sp>
        <p:nvSpPr>
          <p:cNvPr id="14" name="TextBox 14"/>
          <p:cNvSpPr txBox="1"/>
          <p:nvPr/>
        </p:nvSpPr>
        <p:spPr>
          <a:xfrm>
            <a:off x="2209800" y="3586919"/>
            <a:ext cx="13868400" cy="1066959"/>
          </a:xfrm>
          <a:prstGeom prst="rect">
            <a:avLst/>
          </a:prstGeom>
        </p:spPr>
        <p:txBody>
          <a:bodyPr wrap="square" lIns="0" tIns="0" rIns="0" bIns="0" rtlCol="0" anchor="t">
            <a:spAutoFit/>
          </a:bodyPr>
          <a:lstStyle/>
          <a:p>
            <a:pPr marL="0" lvl="0" indent="0" algn="l">
              <a:lnSpc>
                <a:spcPts val="4000"/>
              </a:lnSpc>
              <a:spcBef>
                <a:spcPct val="0"/>
              </a:spcBef>
            </a:pPr>
            <a:r>
              <a:rPr lang="en-US" sz="4400" dirty="0">
                <a:solidFill>
                  <a:srgbClr val="726151"/>
                </a:solidFill>
                <a:latin typeface="Kulachat Serif"/>
              </a:rPr>
              <a:t>Use the </a:t>
            </a:r>
            <a:r>
              <a:rPr kumimoji="0" lang="en-US" sz="4400" b="0" i="0" u="none" strike="noStrike" kern="1200" cap="none" spc="0" normalizeH="0" baseline="0" noProof="0" dirty="0">
                <a:ln>
                  <a:noFill/>
                </a:ln>
                <a:solidFill>
                  <a:srgbClr val="726151"/>
                </a:solidFill>
                <a:effectLst/>
                <a:uLnTx/>
                <a:uFillTx/>
                <a:latin typeface="Kulachat Serif"/>
                <a:ea typeface="+mn-ea"/>
                <a:cs typeface="+mn-cs"/>
              </a:rPr>
              <a:t>Beta Wavelet Graph Neural Network</a:t>
            </a:r>
            <a:r>
              <a:rPr lang="en-US" sz="4400" dirty="0">
                <a:solidFill>
                  <a:srgbClr val="726151"/>
                </a:solidFill>
                <a:latin typeface="Kulachat Serif"/>
              </a:rPr>
              <a:t> model to recognize anomaly citations in a citation network.</a:t>
            </a:r>
          </a:p>
        </p:txBody>
      </p:sp>
      <p:sp>
        <p:nvSpPr>
          <p:cNvPr id="15" name="Freeform 4">
            <a:extLst>
              <a:ext uri="{FF2B5EF4-FFF2-40B4-BE49-F238E27FC236}">
                <a16:creationId xmlns:a16="http://schemas.microsoft.com/office/drawing/2014/main" id="{E076AB97-40A5-2624-1835-A1C43735AA54}"/>
              </a:ext>
            </a:extLst>
          </p:cNvPr>
          <p:cNvSpPr/>
          <p:nvPr/>
        </p:nvSpPr>
        <p:spPr>
          <a:xfrm>
            <a:off x="13440645" y="5633122"/>
            <a:ext cx="4648200" cy="430581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he-IL"/>
          </a:p>
        </p:txBody>
      </p:sp>
      <p:sp>
        <p:nvSpPr>
          <p:cNvPr id="16" name="TextBox 14">
            <a:extLst>
              <a:ext uri="{FF2B5EF4-FFF2-40B4-BE49-F238E27FC236}">
                <a16:creationId xmlns:a16="http://schemas.microsoft.com/office/drawing/2014/main" id="{120B4B93-B901-BD1C-75BB-BB2F7A90BCC9}"/>
              </a:ext>
            </a:extLst>
          </p:cNvPr>
          <p:cNvSpPr txBox="1"/>
          <p:nvPr/>
        </p:nvSpPr>
        <p:spPr>
          <a:xfrm>
            <a:off x="2209800" y="5442303"/>
            <a:ext cx="13868400" cy="1579920"/>
          </a:xfrm>
          <a:prstGeom prst="rect">
            <a:avLst/>
          </a:prstGeom>
        </p:spPr>
        <p:txBody>
          <a:bodyPr wrap="square" lIns="0" tIns="0" rIns="0" bIns="0" rtlCol="0" anchor="t">
            <a:spAutoFit/>
          </a:bodyPr>
          <a:lstStyle/>
          <a:p>
            <a:pPr marL="0" lvl="0" indent="0" algn="l">
              <a:lnSpc>
                <a:spcPts val="4000"/>
              </a:lnSpc>
              <a:spcBef>
                <a:spcPct val="0"/>
              </a:spcBef>
            </a:pPr>
            <a:r>
              <a:rPr lang="en-US" sz="4400" dirty="0">
                <a:solidFill>
                  <a:srgbClr val="726151"/>
                </a:solidFill>
                <a:latin typeface="Kulachat Serif"/>
              </a:rPr>
              <a:t>Train the model over the Cora dataset to achieve fine detection of irrelevant citations for each paper in the dataset.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rot="2447917">
            <a:off x="13826908" y="-1319150"/>
            <a:ext cx="7517941" cy="3868322"/>
          </a:xfrm>
          <a:custGeom>
            <a:avLst/>
            <a:gdLst/>
            <a:ahLst/>
            <a:cxnLst/>
            <a:rect l="l" t="t" r="r" b="b"/>
            <a:pathLst>
              <a:path w="7517941" h="3868322">
                <a:moveTo>
                  <a:pt x="0" y="0"/>
                </a:moveTo>
                <a:lnTo>
                  <a:pt x="7517941" y="0"/>
                </a:lnTo>
                <a:lnTo>
                  <a:pt x="7517941" y="3868322"/>
                </a:lnTo>
                <a:lnTo>
                  <a:pt x="0" y="38683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3" name="Freeform 3"/>
          <p:cNvSpPr/>
          <p:nvPr/>
        </p:nvSpPr>
        <p:spPr>
          <a:xfrm>
            <a:off x="3865153" y="1764371"/>
            <a:ext cx="10517682" cy="8110785"/>
          </a:xfrm>
          <a:custGeom>
            <a:avLst/>
            <a:gdLst/>
            <a:ahLst/>
            <a:cxnLst/>
            <a:rect l="l" t="t" r="r" b="b"/>
            <a:pathLst>
              <a:path w="10517682" h="8110785">
                <a:moveTo>
                  <a:pt x="0" y="0"/>
                </a:moveTo>
                <a:lnTo>
                  <a:pt x="10517682" y="0"/>
                </a:lnTo>
                <a:lnTo>
                  <a:pt x="10517682" y="8110785"/>
                </a:lnTo>
                <a:lnTo>
                  <a:pt x="0" y="8110785"/>
                </a:lnTo>
                <a:lnTo>
                  <a:pt x="0" y="0"/>
                </a:lnTo>
                <a:close/>
              </a:path>
            </a:pathLst>
          </a:custGeom>
          <a:blipFill>
            <a:blip r:embed="rId4"/>
            <a:stretch>
              <a:fillRect t="-14952" b="-14722"/>
            </a:stretch>
          </a:blipFill>
        </p:spPr>
        <p:txBody>
          <a:bodyPr/>
          <a:lstStyle/>
          <a:p>
            <a:endParaRPr lang="he-IL"/>
          </a:p>
        </p:txBody>
      </p:sp>
      <p:sp>
        <p:nvSpPr>
          <p:cNvPr id="4" name="Freeform 4"/>
          <p:cNvSpPr/>
          <p:nvPr/>
        </p:nvSpPr>
        <p:spPr>
          <a:xfrm rot="2447917">
            <a:off x="-2425047" y="7129640"/>
            <a:ext cx="7517941" cy="3868322"/>
          </a:xfrm>
          <a:custGeom>
            <a:avLst/>
            <a:gdLst/>
            <a:ahLst/>
            <a:cxnLst/>
            <a:rect l="l" t="t" r="r" b="b"/>
            <a:pathLst>
              <a:path w="7517941" h="3868322">
                <a:moveTo>
                  <a:pt x="0" y="0"/>
                </a:moveTo>
                <a:lnTo>
                  <a:pt x="7517941" y="0"/>
                </a:lnTo>
                <a:lnTo>
                  <a:pt x="7517941" y="3868322"/>
                </a:lnTo>
                <a:lnTo>
                  <a:pt x="0" y="38683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5" name="TextBox 5"/>
          <p:cNvSpPr txBox="1"/>
          <p:nvPr/>
        </p:nvSpPr>
        <p:spPr>
          <a:xfrm>
            <a:off x="7042059" y="463874"/>
            <a:ext cx="4576985" cy="1676400"/>
          </a:xfrm>
          <a:prstGeom prst="rect">
            <a:avLst/>
          </a:prstGeom>
        </p:spPr>
        <p:txBody>
          <a:bodyPr lIns="0" tIns="0" rIns="0" bIns="0" rtlCol="0" anchor="t">
            <a:spAutoFit/>
          </a:bodyPr>
          <a:lstStyle/>
          <a:p>
            <a:pPr algn="ctr">
              <a:lnSpc>
                <a:spcPts val="13200"/>
              </a:lnSpc>
            </a:pPr>
            <a:r>
              <a:rPr lang="en-US" sz="11000" spc="1045">
                <a:solidFill>
                  <a:srgbClr val="726151"/>
                </a:solidFill>
                <a:latin typeface="Kulachat Serif"/>
              </a:rPr>
              <a:t>GUI</a:t>
            </a: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rot="2447917">
            <a:off x="13826908" y="-1319150"/>
            <a:ext cx="7517941" cy="3868322"/>
          </a:xfrm>
          <a:custGeom>
            <a:avLst/>
            <a:gdLst/>
            <a:ahLst/>
            <a:cxnLst/>
            <a:rect l="l" t="t" r="r" b="b"/>
            <a:pathLst>
              <a:path w="7517941" h="3868322">
                <a:moveTo>
                  <a:pt x="0" y="0"/>
                </a:moveTo>
                <a:lnTo>
                  <a:pt x="7517941" y="0"/>
                </a:lnTo>
                <a:lnTo>
                  <a:pt x="7517941" y="3868322"/>
                </a:lnTo>
                <a:lnTo>
                  <a:pt x="0" y="38683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3" name="Freeform 3"/>
          <p:cNvSpPr/>
          <p:nvPr/>
        </p:nvSpPr>
        <p:spPr>
          <a:xfrm>
            <a:off x="4175324" y="1776910"/>
            <a:ext cx="10653418" cy="8254767"/>
          </a:xfrm>
          <a:custGeom>
            <a:avLst/>
            <a:gdLst/>
            <a:ahLst/>
            <a:cxnLst/>
            <a:rect l="l" t="t" r="r" b="b"/>
            <a:pathLst>
              <a:path w="10653418" h="8254767">
                <a:moveTo>
                  <a:pt x="0" y="0"/>
                </a:moveTo>
                <a:lnTo>
                  <a:pt x="10653418" y="0"/>
                </a:lnTo>
                <a:lnTo>
                  <a:pt x="10653418" y="8254766"/>
                </a:lnTo>
                <a:lnTo>
                  <a:pt x="0" y="8254766"/>
                </a:lnTo>
                <a:lnTo>
                  <a:pt x="0" y="0"/>
                </a:lnTo>
                <a:close/>
              </a:path>
            </a:pathLst>
          </a:custGeom>
          <a:blipFill>
            <a:blip r:embed="rId4"/>
            <a:stretch>
              <a:fillRect t="-14772" b="-14285"/>
            </a:stretch>
          </a:blipFill>
        </p:spPr>
        <p:txBody>
          <a:bodyPr/>
          <a:lstStyle/>
          <a:p>
            <a:endParaRPr lang="he-IL"/>
          </a:p>
        </p:txBody>
      </p:sp>
      <p:sp>
        <p:nvSpPr>
          <p:cNvPr id="4" name="Freeform 4"/>
          <p:cNvSpPr/>
          <p:nvPr/>
        </p:nvSpPr>
        <p:spPr>
          <a:xfrm rot="2447917">
            <a:off x="-2425047" y="7129640"/>
            <a:ext cx="7517941" cy="3868322"/>
          </a:xfrm>
          <a:custGeom>
            <a:avLst/>
            <a:gdLst/>
            <a:ahLst/>
            <a:cxnLst/>
            <a:rect l="l" t="t" r="r" b="b"/>
            <a:pathLst>
              <a:path w="7517941" h="3868322">
                <a:moveTo>
                  <a:pt x="0" y="0"/>
                </a:moveTo>
                <a:lnTo>
                  <a:pt x="7517941" y="0"/>
                </a:lnTo>
                <a:lnTo>
                  <a:pt x="7517941" y="3868322"/>
                </a:lnTo>
                <a:lnTo>
                  <a:pt x="0" y="38683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5" name="TextBox 5"/>
          <p:cNvSpPr txBox="1"/>
          <p:nvPr/>
        </p:nvSpPr>
        <p:spPr>
          <a:xfrm>
            <a:off x="7042059" y="463874"/>
            <a:ext cx="4576985" cy="1676400"/>
          </a:xfrm>
          <a:prstGeom prst="rect">
            <a:avLst/>
          </a:prstGeom>
        </p:spPr>
        <p:txBody>
          <a:bodyPr lIns="0" tIns="0" rIns="0" bIns="0" rtlCol="0" anchor="t">
            <a:spAutoFit/>
          </a:bodyPr>
          <a:lstStyle/>
          <a:p>
            <a:pPr algn="ctr">
              <a:lnSpc>
                <a:spcPts val="13200"/>
              </a:lnSpc>
            </a:pPr>
            <a:r>
              <a:rPr lang="en-US" sz="11000" spc="1045">
                <a:solidFill>
                  <a:srgbClr val="726151"/>
                </a:solidFill>
                <a:latin typeface="Kulachat Serif"/>
              </a:rPr>
              <a:t>GUI</a:t>
            </a: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rot="2447917">
            <a:off x="-2373350" y="7755781"/>
            <a:ext cx="7517941" cy="3868322"/>
          </a:xfrm>
          <a:custGeom>
            <a:avLst/>
            <a:gdLst/>
            <a:ahLst/>
            <a:cxnLst/>
            <a:rect l="l" t="t" r="r" b="b"/>
            <a:pathLst>
              <a:path w="7517941" h="3868322">
                <a:moveTo>
                  <a:pt x="0" y="0"/>
                </a:moveTo>
                <a:lnTo>
                  <a:pt x="7517941" y="0"/>
                </a:lnTo>
                <a:lnTo>
                  <a:pt x="7517941" y="3868322"/>
                </a:lnTo>
                <a:lnTo>
                  <a:pt x="0" y="38683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graphicFrame>
        <p:nvGraphicFramePr>
          <p:cNvPr id="3" name="Table 3"/>
          <p:cNvGraphicFramePr>
            <a:graphicFrameLocks noGrp="1"/>
          </p:cNvGraphicFramePr>
          <p:nvPr>
            <p:extLst>
              <p:ext uri="{D42A27DB-BD31-4B8C-83A1-F6EECF244321}">
                <p14:modId xmlns:p14="http://schemas.microsoft.com/office/powerpoint/2010/main" val="677367046"/>
              </p:ext>
            </p:extLst>
          </p:nvPr>
        </p:nvGraphicFramePr>
        <p:xfrm>
          <a:off x="4561770" y="495300"/>
          <a:ext cx="13274531" cy="9395410"/>
        </p:xfrm>
        <a:graphic>
          <a:graphicData uri="http://schemas.openxmlformats.org/drawingml/2006/table">
            <a:tbl>
              <a:tblPr/>
              <a:tblGrid>
                <a:gridCol w="1035445">
                  <a:extLst>
                    <a:ext uri="{9D8B030D-6E8A-4147-A177-3AD203B41FA5}">
                      <a16:colId xmlns:a16="http://schemas.microsoft.com/office/drawing/2014/main" val="20000"/>
                    </a:ext>
                  </a:extLst>
                </a:gridCol>
                <a:gridCol w="3391493">
                  <a:extLst>
                    <a:ext uri="{9D8B030D-6E8A-4147-A177-3AD203B41FA5}">
                      <a16:colId xmlns:a16="http://schemas.microsoft.com/office/drawing/2014/main" val="20001"/>
                    </a:ext>
                  </a:extLst>
                </a:gridCol>
                <a:gridCol w="5189834">
                  <a:extLst>
                    <a:ext uri="{9D8B030D-6E8A-4147-A177-3AD203B41FA5}">
                      <a16:colId xmlns:a16="http://schemas.microsoft.com/office/drawing/2014/main" val="20002"/>
                    </a:ext>
                  </a:extLst>
                </a:gridCol>
                <a:gridCol w="3657759">
                  <a:extLst>
                    <a:ext uri="{9D8B030D-6E8A-4147-A177-3AD203B41FA5}">
                      <a16:colId xmlns:a16="http://schemas.microsoft.com/office/drawing/2014/main" val="20003"/>
                    </a:ext>
                  </a:extLst>
                </a:gridCol>
              </a:tblGrid>
              <a:tr h="1061810">
                <a:tc>
                  <a:txBody>
                    <a:bodyPr/>
                    <a:lstStyle/>
                    <a:p>
                      <a:pPr algn="ctr">
                        <a:lnSpc>
                          <a:spcPts val="3219"/>
                        </a:lnSpc>
                        <a:defRPr/>
                      </a:pPr>
                      <a:r>
                        <a:rPr lang="en-US" sz="2299">
                          <a:solidFill>
                            <a:srgbClr val="726151"/>
                          </a:solidFill>
                          <a:latin typeface="Kulachat Serif"/>
                        </a:rPr>
                        <a:t>Case</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C9B8AB"/>
                    </a:solidFill>
                  </a:tcPr>
                </a:tc>
                <a:tc>
                  <a:txBody>
                    <a:bodyPr/>
                    <a:lstStyle/>
                    <a:p>
                      <a:pPr algn="ctr">
                        <a:lnSpc>
                          <a:spcPts val="3219"/>
                        </a:lnSpc>
                        <a:defRPr/>
                      </a:pPr>
                      <a:r>
                        <a:rPr lang="en-US" sz="2299">
                          <a:solidFill>
                            <a:srgbClr val="726151"/>
                          </a:solidFill>
                          <a:latin typeface="Kulachat Serif"/>
                        </a:rPr>
                        <a:t>Name</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C9B8AB"/>
                    </a:solidFill>
                  </a:tcPr>
                </a:tc>
                <a:tc>
                  <a:txBody>
                    <a:bodyPr/>
                    <a:lstStyle/>
                    <a:p>
                      <a:pPr algn="ctr">
                        <a:lnSpc>
                          <a:spcPts val="3219"/>
                        </a:lnSpc>
                        <a:defRPr/>
                      </a:pPr>
                      <a:r>
                        <a:rPr lang="en-US" sz="2299">
                          <a:solidFill>
                            <a:srgbClr val="726151"/>
                          </a:solidFill>
                          <a:latin typeface="Kulachat Serif"/>
                        </a:rPr>
                        <a:t>Description</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C9B8AB"/>
                    </a:solidFill>
                  </a:tcPr>
                </a:tc>
                <a:tc>
                  <a:txBody>
                    <a:bodyPr/>
                    <a:lstStyle/>
                    <a:p>
                      <a:pPr algn="ctr">
                        <a:lnSpc>
                          <a:spcPts val="3219"/>
                        </a:lnSpc>
                        <a:defRPr/>
                      </a:pPr>
                      <a:r>
                        <a:rPr lang="en-US" sz="2299">
                          <a:solidFill>
                            <a:srgbClr val="726151"/>
                          </a:solidFill>
                          <a:latin typeface="Kulachat Serif"/>
                        </a:rPr>
                        <a:t>Expected Output</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C9B8AB"/>
                    </a:solidFill>
                  </a:tcPr>
                </a:tc>
                <a:extLst>
                  <a:ext uri="{0D108BD9-81ED-4DB2-BD59-A6C34878D82A}">
                    <a16:rowId xmlns:a16="http://schemas.microsoft.com/office/drawing/2014/main" val="10000"/>
                  </a:ext>
                </a:extLst>
              </a:tr>
              <a:tr h="1490824">
                <a:tc>
                  <a:txBody>
                    <a:bodyPr/>
                    <a:lstStyle/>
                    <a:p>
                      <a:pPr algn="ctr">
                        <a:lnSpc>
                          <a:spcPts val="3499"/>
                        </a:lnSpc>
                        <a:defRPr/>
                      </a:pPr>
                      <a:r>
                        <a:rPr lang="en-US" sz="2499">
                          <a:solidFill>
                            <a:srgbClr val="726151"/>
                          </a:solidFill>
                          <a:latin typeface="Kulachat Serif"/>
                        </a:rPr>
                        <a:t>1</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C9B8AB"/>
                    </a:solidFill>
                  </a:tcPr>
                </a:tc>
                <a:tc>
                  <a:txBody>
                    <a:bodyPr/>
                    <a:lstStyle/>
                    <a:p>
                      <a:pPr algn="ctr">
                        <a:lnSpc>
                          <a:spcPts val="3079"/>
                        </a:lnSpc>
                        <a:defRPr/>
                      </a:pPr>
                      <a:r>
                        <a:rPr lang="en-US" sz="2199">
                          <a:solidFill>
                            <a:srgbClr val="726151"/>
                          </a:solidFill>
                          <a:latin typeface="Kulachat Serif"/>
                        </a:rPr>
                        <a:t>Wrong input</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tc>
                  <a:txBody>
                    <a:bodyPr/>
                    <a:lstStyle/>
                    <a:p>
                      <a:pPr algn="ctr">
                        <a:lnSpc>
                          <a:spcPts val="3079"/>
                        </a:lnSpc>
                        <a:defRPr/>
                      </a:pPr>
                      <a:r>
                        <a:rPr lang="en-US" sz="2199" dirty="0">
                          <a:solidFill>
                            <a:srgbClr val="726151"/>
                          </a:solidFill>
                          <a:latin typeface="Kulachat Serif"/>
                        </a:rPr>
                        <a:t>The input is not node features.</a:t>
                      </a:r>
                      <a:endParaRPr lang="en-US" sz="1100" dirty="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tc>
                  <a:txBody>
                    <a:bodyPr/>
                    <a:lstStyle/>
                    <a:p>
                      <a:pPr algn="ctr">
                        <a:lnSpc>
                          <a:spcPts val="3079"/>
                        </a:lnSpc>
                        <a:defRPr/>
                      </a:pPr>
                      <a:r>
                        <a:rPr lang="en-US" sz="2199">
                          <a:solidFill>
                            <a:srgbClr val="726151"/>
                          </a:solidFill>
                          <a:latin typeface="Kulachat Serif"/>
                        </a:rPr>
                        <a:t>An error message appears on the screen.</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930564">
                <a:tc>
                  <a:txBody>
                    <a:bodyPr/>
                    <a:lstStyle/>
                    <a:p>
                      <a:pPr algn="ctr">
                        <a:lnSpc>
                          <a:spcPts val="3499"/>
                        </a:lnSpc>
                        <a:defRPr/>
                      </a:pPr>
                      <a:r>
                        <a:rPr lang="en-US" sz="2499">
                          <a:solidFill>
                            <a:srgbClr val="726151"/>
                          </a:solidFill>
                          <a:latin typeface="Kulachat Serif"/>
                        </a:rPr>
                        <a:t>2</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C9B8AB"/>
                    </a:solidFill>
                  </a:tcPr>
                </a:tc>
                <a:tc>
                  <a:txBody>
                    <a:bodyPr/>
                    <a:lstStyle/>
                    <a:p>
                      <a:pPr algn="ctr">
                        <a:lnSpc>
                          <a:spcPts val="3079"/>
                        </a:lnSpc>
                        <a:defRPr/>
                      </a:pPr>
                      <a:r>
                        <a:rPr lang="en-US" sz="2199">
                          <a:solidFill>
                            <a:srgbClr val="726151"/>
                          </a:solidFill>
                          <a:latin typeface="Kulachat Serif"/>
                        </a:rPr>
                        <a:t>Activating anomaly detection without pre-training</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tc>
                  <a:txBody>
                    <a:bodyPr/>
                    <a:lstStyle/>
                    <a:p>
                      <a:pPr algn="ctr">
                        <a:lnSpc>
                          <a:spcPts val="3079"/>
                        </a:lnSpc>
                        <a:defRPr/>
                      </a:pPr>
                      <a:r>
                        <a:rPr lang="en-US" sz="2199">
                          <a:solidFill>
                            <a:srgbClr val="726151"/>
                          </a:solidFill>
                          <a:latin typeface="Kulachat Serif"/>
                        </a:rPr>
                        <a:t>The user starts using the model for anomaly detection before the model is trained.</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tc>
                  <a:txBody>
                    <a:bodyPr/>
                    <a:lstStyle/>
                    <a:p>
                      <a:pPr algn="ctr">
                        <a:lnSpc>
                          <a:spcPts val="3079"/>
                        </a:lnSpc>
                        <a:defRPr/>
                      </a:pPr>
                      <a:r>
                        <a:rPr lang="en-US" sz="2199">
                          <a:solidFill>
                            <a:srgbClr val="726151"/>
                          </a:solidFill>
                          <a:latin typeface="Kulachat Serif"/>
                        </a:rPr>
                        <a:t>An error message appears on the screen.</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930564">
                <a:tc>
                  <a:txBody>
                    <a:bodyPr/>
                    <a:lstStyle/>
                    <a:p>
                      <a:pPr algn="ctr">
                        <a:lnSpc>
                          <a:spcPts val="3499"/>
                        </a:lnSpc>
                        <a:defRPr/>
                      </a:pPr>
                      <a:r>
                        <a:rPr lang="en-US" sz="2499">
                          <a:solidFill>
                            <a:srgbClr val="726151"/>
                          </a:solidFill>
                          <a:latin typeface="Kulachat Serif"/>
                        </a:rPr>
                        <a:t>3</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C9B8AB"/>
                    </a:solidFill>
                  </a:tcPr>
                </a:tc>
                <a:tc>
                  <a:txBody>
                    <a:bodyPr/>
                    <a:lstStyle/>
                    <a:p>
                      <a:pPr algn="ctr">
                        <a:lnSpc>
                          <a:spcPts val="3079"/>
                        </a:lnSpc>
                        <a:defRPr/>
                      </a:pPr>
                      <a:r>
                        <a:rPr lang="en-US" sz="2199">
                          <a:solidFill>
                            <a:srgbClr val="726151"/>
                          </a:solidFill>
                          <a:latin typeface="Kulachat Serif"/>
                        </a:rPr>
                        <a:t>Wrong aggregation result</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tc>
                  <a:txBody>
                    <a:bodyPr/>
                    <a:lstStyle/>
                    <a:p>
                      <a:pPr algn="ctr">
                        <a:lnSpc>
                          <a:spcPts val="3079"/>
                        </a:lnSpc>
                        <a:defRPr/>
                      </a:pPr>
                      <a:r>
                        <a:rPr lang="en-US" sz="2199">
                          <a:solidFill>
                            <a:srgbClr val="726151"/>
                          </a:solidFill>
                          <a:latin typeface="Kulachat Serif"/>
                        </a:rPr>
                        <a:t>The C Beta Wavelets results aggregated poorly and gave a wrong result.</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tc>
                  <a:txBody>
                    <a:bodyPr/>
                    <a:lstStyle/>
                    <a:p>
                      <a:pPr algn="ctr">
                        <a:lnSpc>
                          <a:spcPts val="3079"/>
                        </a:lnSpc>
                        <a:defRPr/>
                      </a:pPr>
                      <a:r>
                        <a:rPr lang="en-US" sz="2199">
                          <a:solidFill>
                            <a:srgbClr val="726151"/>
                          </a:solidFill>
                          <a:latin typeface="Kulachat Serif"/>
                        </a:rPr>
                        <a:t>An error message appears on the screen.</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490824">
                <a:tc>
                  <a:txBody>
                    <a:bodyPr/>
                    <a:lstStyle/>
                    <a:p>
                      <a:pPr algn="ctr">
                        <a:lnSpc>
                          <a:spcPts val="3499"/>
                        </a:lnSpc>
                        <a:defRPr/>
                      </a:pPr>
                      <a:r>
                        <a:rPr lang="en-US" sz="2499">
                          <a:solidFill>
                            <a:srgbClr val="726151"/>
                          </a:solidFill>
                          <a:latin typeface="Kulachat Serif"/>
                        </a:rPr>
                        <a:t>4</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C9B8AB"/>
                    </a:solidFill>
                  </a:tcPr>
                </a:tc>
                <a:tc>
                  <a:txBody>
                    <a:bodyPr/>
                    <a:lstStyle/>
                    <a:p>
                      <a:pPr algn="ctr">
                        <a:lnSpc>
                          <a:spcPts val="3079"/>
                        </a:lnSpc>
                        <a:defRPr/>
                      </a:pPr>
                      <a:r>
                        <a:rPr lang="en-US" sz="2199">
                          <a:solidFill>
                            <a:srgbClr val="726151"/>
                          </a:solidFill>
                          <a:latin typeface="Kulachat Serif"/>
                        </a:rPr>
                        <a:t>Invalid value of epoch's amount variable</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tc>
                  <a:txBody>
                    <a:bodyPr/>
                    <a:lstStyle/>
                    <a:p>
                      <a:pPr algn="ctr">
                        <a:lnSpc>
                          <a:spcPts val="3079"/>
                        </a:lnSpc>
                        <a:defRPr/>
                      </a:pPr>
                      <a:r>
                        <a:rPr lang="en-US" sz="2199">
                          <a:solidFill>
                            <a:srgbClr val="726151"/>
                          </a:solidFill>
                          <a:latin typeface="Kulachat Serif"/>
                        </a:rPr>
                        <a:t>The input for the epoch's variable is negative.</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tc>
                  <a:txBody>
                    <a:bodyPr/>
                    <a:lstStyle/>
                    <a:p>
                      <a:pPr algn="ctr">
                        <a:lnSpc>
                          <a:spcPts val="3079"/>
                        </a:lnSpc>
                        <a:defRPr/>
                      </a:pPr>
                      <a:r>
                        <a:rPr lang="en-US" sz="2199">
                          <a:solidFill>
                            <a:srgbClr val="726151"/>
                          </a:solidFill>
                          <a:latin typeface="Kulachat Serif"/>
                        </a:rPr>
                        <a:t>An error message appears on the screen.</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490824">
                <a:tc>
                  <a:txBody>
                    <a:bodyPr/>
                    <a:lstStyle/>
                    <a:p>
                      <a:pPr algn="ctr">
                        <a:lnSpc>
                          <a:spcPts val="3499"/>
                        </a:lnSpc>
                        <a:defRPr/>
                      </a:pPr>
                      <a:r>
                        <a:rPr lang="en-US" sz="2499">
                          <a:solidFill>
                            <a:srgbClr val="726151"/>
                          </a:solidFill>
                          <a:latin typeface="Kulachat Serif"/>
                        </a:rPr>
                        <a:t>5</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C9B8AB"/>
                    </a:solidFill>
                  </a:tcPr>
                </a:tc>
                <a:tc>
                  <a:txBody>
                    <a:bodyPr/>
                    <a:lstStyle/>
                    <a:p>
                      <a:pPr algn="ctr">
                        <a:lnSpc>
                          <a:spcPts val="3079"/>
                        </a:lnSpc>
                        <a:defRPr/>
                      </a:pPr>
                      <a:r>
                        <a:rPr lang="en-US" sz="2199">
                          <a:solidFill>
                            <a:srgbClr val="726151"/>
                          </a:solidFill>
                          <a:latin typeface="Kulachat Serif"/>
                        </a:rPr>
                        <a:t>Missing output</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tc>
                  <a:txBody>
                    <a:bodyPr/>
                    <a:lstStyle/>
                    <a:p>
                      <a:pPr algn="ctr">
                        <a:lnSpc>
                          <a:spcPts val="3079"/>
                        </a:lnSpc>
                        <a:defRPr/>
                      </a:pPr>
                      <a:r>
                        <a:rPr lang="en-US" sz="2199">
                          <a:solidFill>
                            <a:srgbClr val="726151"/>
                          </a:solidFill>
                          <a:latin typeface="Kulachat Serif"/>
                        </a:rPr>
                        <a:t>The last  fails MLP and the probability prediction is not shown.</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tc>
                  <a:txBody>
                    <a:bodyPr/>
                    <a:lstStyle/>
                    <a:p>
                      <a:pPr algn="ctr">
                        <a:lnSpc>
                          <a:spcPts val="3079"/>
                        </a:lnSpc>
                        <a:defRPr/>
                      </a:pPr>
                      <a:r>
                        <a:rPr lang="en-US" sz="2199" dirty="0">
                          <a:solidFill>
                            <a:srgbClr val="726151"/>
                          </a:solidFill>
                          <a:latin typeface="Kulachat Serif"/>
                        </a:rPr>
                        <a:t>An error message appears on the screen.</a:t>
                      </a:r>
                      <a:endParaRPr lang="en-US" sz="1100" dirty="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grpSp>
        <p:nvGrpSpPr>
          <p:cNvPr id="4" name="Group 4"/>
          <p:cNvGrpSpPr/>
          <p:nvPr/>
        </p:nvGrpSpPr>
        <p:grpSpPr>
          <a:xfrm rot="-890986">
            <a:off x="30260" y="1239224"/>
            <a:ext cx="4037463" cy="1862554"/>
            <a:chOff x="0" y="0"/>
            <a:chExt cx="991304" cy="457306"/>
          </a:xfrm>
        </p:grpSpPr>
        <p:sp>
          <p:nvSpPr>
            <p:cNvPr id="5" name="Freeform 5"/>
            <p:cNvSpPr/>
            <p:nvPr/>
          </p:nvSpPr>
          <p:spPr>
            <a:xfrm>
              <a:off x="0" y="0"/>
              <a:ext cx="991304" cy="457306"/>
            </a:xfrm>
            <a:custGeom>
              <a:avLst/>
              <a:gdLst/>
              <a:ahLst/>
              <a:cxnLst/>
              <a:rect l="l" t="t" r="r" b="b"/>
              <a:pathLst>
                <a:path w="991304" h="457306">
                  <a:moveTo>
                    <a:pt x="495652" y="0"/>
                  </a:moveTo>
                  <a:cubicBezTo>
                    <a:pt x="221911" y="0"/>
                    <a:pt x="0" y="102372"/>
                    <a:pt x="0" y="228653"/>
                  </a:cubicBezTo>
                  <a:cubicBezTo>
                    <a:pt x="0" y="354935"/>
                    <a:pt x="221911" y="457306"/>
                    <a:pt x="495652" y="457306"/>
                  </a:cubicBezTo>
                  <a:cubicBezTo>
                    <a:pt x="769393" y="457306"/>
                    <a:pt x="991304" y="354935"/>
                    <a:pt x="991304" y="228653"/>
                  </a:cubicBezTo>
                  <a:cubicBezTo>
                    <a:pt x="991304" y="102372"/>
                    <a:pt x="769393" y="0"/>
                    <a:pt x="495652" y="0"/>
                  </a:cubicBezTo>
                  <a:close/>
                </a:path>
              </a:pathLst>
            </a:custGeom>
            <a:solidFill>
              <a:srgbClr val="000000">
                <a:alpha val="0"/>
              </a:srgbClr>
            </a:solidFill>
            <a:ln w="76200" cap="sq">
              <a:solidFill>
                <a:srgbClr val="AE9D90"/>
              </a:solidFill>
              <a:prstDash val="solid"/>
              <a:miter/>
            </a:ln>
          </p:spPr>
          <p:txBody>
            <a:bodyPr/>
            <a:lstStyle/>
            <a:p>
              <a:endParaRPr lang="he-IL"/>
            </a:p>
          </p:txBody>
        </p:sp>
        <p:sp>
          <p:nvSpPr>
            <p:cNvPr id="6" name="TextBox 6"/>
            <p:cNvSpPr txBox="1"/>
            <p:nvPr/>
          </p:nvSpPr>
          <p:spPr>
            <a:xfrm>
              <a:off x="92935" y="71447"/>
              <a:ext cx="805434" cy="342986"/>
            </a:xfrm>
            <a:prstGeom prst="rect">
              <a:avLst/>
            </a:prstGeom>
          </p:spPr>
          <p:txBody>
            <a:bodyPr lIns="50800" tIns="50800" rIns="50800" bIns="50800" rtlCol="0" anchor="ctr"/>
            <a:lstStyle/>
            <a:p>
              <a:pPr algn="ctr">
                <a:lnSpc>
                  <a:spcPts val="2133"/>
                </a:lnSpc>
              </a:pPr>
              <a:endParaRPr/>
            </a:p>
          </p:txBody>
        </p:sp>
      </p:grpSp>
      <p:sp>
        <p:nvSpPr>
          <p:cNvPr id="7" name="TextBox 7"/>
          <p:cNvSpPr txBox="1"/>
          <p:nvPr/>
        </p:nvSpPr>
        <p:spPr>
          <a:xfrm>
            <a:off x="310302" y="1877899"/>
            <a:ext cx="3698017" cy="1293205"/>
          </a:xfrm>
          <a:prstGeom prst="rect">
            <a:avLst/>
          </a:prstGeom>
        </p:spPr>
        <p:txBody>
          <a:bodyPr lIns="0" tIns="0" rIns="0" bIns="0" rtlCol="0" anchor="t">
            <a:spAutoFit/>
          </a:bodyPr>
          <a:lstStyle/>
          <a:p>
            <a:pPr algn="ctr">
              <a:lnSpc>
                <a:spcPts val="4933"/>
              </a:lnSpc>
            </a:pPr>
            <a:r>
              <a:rPr lang="en-US" sz="5542" dirty="0">
                <a:solidFill>
                  <a:srgbClr val="726151"/>
                </a:solidFill>
                <a:latin typeface="Kulachat Serif Bold"/>
              </a:rPr>
              <a:t>Verification plan</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4"/>
                                        </p:tgtEl>
                                      </p:cBhvr>
                                    </p:animEffect>
                                    <p:animScale>
                                      <p:cBhvr>
                                        <p:cTn id="11"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5341378" y="3570635"/>
            <a:ext cx="12517884" cy="2512807"/>
          </a:xfrm>
          <a:prstGeom prst="rect">
            <a:avLst/>
          </a:prstGeom>
        </p:spPr>
        <p:txBody>
          <a:bodyPr lIns="0" tIns="0" rIns="0" bIns="0" rtlCol="0" anchor="t">
            <a:spAutoFit/>
          </a:bodyPr>
          <a:lstStyle/>
          <a:p>
            <a:pPr algn="ctr">
              <a:lnSpc>
                <a:spcPts val="20573"/>
              </a:lnSpc>
            </a:pPr>
            <a:r>
              <a:rPr lang="en-US" sz="14695">
                <a:solidFill>
                  <a:srgbClr val="726151"/>
                </a:solidFill>
                <a:latin typeface="Montserrat Bold"/>
              </a:rPr>
              <a:t>THANK  YOU</a:t>
            </a:r>
          </a:p>
        </p:txBody>
      </p:sp>
      <p:grpSp>
        <p:nvGrpSpPr>
          <p:cNvPr id="3" name="Group 3"/>
          <p:cNvGrpSpPr/>
          <p:nvPr/>
        </p:nvGrpSpPr>
        <p:grpSpPr>
          <a:xfrm>
            <a:off x="-31071" y="0"/>
            <a:ext cx="4239083" cy="10287000"/>
            <a:chOff x="0" y="0"/>
            <a:chExt cx="5652111" cy="13716000"/>
          </a:xfrm>
        </p:grpSpPr>
        <p:grpSp>
          <p:nvGrpSpPr>
            <p:cNvPr id="4" name="Group 4"/>
            <p:cNvGrpSpPr/>
            <p:nvPr/>
          </p:nvGrpSpPr>
          <p:grpSpPr>
            <a:xfrm>
              <a:off x="2826056" y="0"/>
              <a:ext cx="2826056" cy="13716000"/>
              <a:chOff x="0" y="0"/>
              <a:chExt cx="558233" cy="2709333"/>
            </a:xfrm>
          </p:grpSpPr>
          <p:sp>
            <p:nvSpPr>
              <p:cNvPr id="5" name="Freeform 5"/>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AE9D90"/>
              </a:solidFill>
            </p:spPr>
            <p:txBody>
              <a:bodyPr/>
              <a:lstStyle/>
              <a:p>
                <a:endParaRPr lang="he-IL"/>
              </a:p>
            </p:txBody>
          </p:sp>
          <p:sp>
            <p:nvSpPr>
              <p:cNvPr id="6" name="TextBox 6"/>
              <p:cNvSpPr txBox="1"/>
              <p:nvPr/>
            </p:nvSpPr>
            <p:spPr>
              <a:xfrm>
                <a:off x="0" y="-38100"/>
                <a:ext cx="558233" cy="2747433"/>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413028" y="0"/>
              <a:ext cx="2826056" cy="13716000"/>
              <a:chOff x="0" y="0"/>
              <a:chExt cx="558233" cy="2709333"/>
            </a:xfrm>
          </p:grpSpPr>
          <p:sp>
            <p:nvSpPr>
              <p:cNvPr id="8" name="Freeform 8"/>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E5D4C6"/>
              </a:solidFill>
            </p:spPr>
            <p:txBody>
              <a:bodyPr/>
              <a:lstStyle/>
              <a:p>
                <a:endParaRPr lang="he-IL"/>
              </a:p>
            </p:txBody>
          </p:sp>
          <p:sp>
            <p:nvSpPr>
              <p:cNvPr id="9" name="TextBox 9"/>
              <p:cNvSpPr txBox="1"/>
              <p:nvPr/>
            </p:nvSpPr>
            <p:spPr>
              <a:xfrm>
                <a:off x="0" y="-38100"/>
                <a:ext cx="558233" cy="2747433"/>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0" y="0"/>
              <a:ext cx="2826056" cy="13716000"/>
              <a:chOff x="0" y="0"/>
              <a:chExt cx="558233" cy="2709333"/>
            </a:xfrm>
          </p:grpSpPr>
          <p:sp>
            <p:nvSpPr>
              <p:cNvPr id="11" name="Freeform 11"/>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C9B8AB"/>
              </a:solidFill>
            </p:spPr>
            <p:txBody>
              <a:bodyPr/>
              <a:lstStyle/>
              <a:p>
                <a:endParaRPr lang="he-IL"/>
              </a:p>
            </p:txBody>
          </p:sp>
          <p:sp>
            <p:nvSpPr>
              <p:cNvPr id="12" name="TextBox 12"/>
              <p:cNvSpPr txBox="1"/>
              <p:nvPr/>
            </p:nvSpPr>
            <p:spPr>
              <a:xfrm>
                <a:off x="0" y="-38100"/>
                <a:ext cx="558233" cy="2747433"/>
              </a:xfrm>
              <a:prstGeom prst="rect">
                <a:avLst/>
              </a:prstGeom>
            </p:spPr>
            <p:txBody>
              <a:bodyPr lIns="50800" tIns="50800" rIns="50800" bIns="50800" rtlCol="0" anchor="ctr"/>
              <a:lstStyle/>
              <a:p>
                <a:pPr algn="ctr">
                  <a:lnSpc>
                    <a:spcPts val="2659"/>
                  </a:lnSpc>
                </a:pPr>
                <a:endParaRPr/>
              </a:p>
            </p:txBody>
          </p:sp>
        </p:grpSp>
      </p:grpSp>
      <p:sp>
        <p:nvSpPr>
          <p:cNvPr id="13" name="Freeform 13"/>
          <p:cNvSpPr/>
          <p:nvPr/>
        </p:nvSpPr>
        <p:spPr>
          <a:xfrm>
            <a:off x="12412831" y="8026211"/>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14" name="Freeform 14"/>
          <p:cNvSpPr/>
          <p:nvPr/>
        </p:nvSpPr>
        <p:spPr>
          <a:xfrm>
            <a:off x="11413653" y="-573693"/>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15" name="TextBox 15"/>
          <p:cNvSpPr txBox="1"/>
          <p:nvPr/>
        </p:nvSpPr>
        <p:spPr>
          <a:xfrm>
            <a:off x="9144000" y="5586891"/>
            <a:ext cx="5771136" cy="888328"/>
          </a:xfrm>
          <a:prstGeom prst="rect">
            <a:avLst/>
          </a:prstGeom>
        </p:spPr>
        <p:txBody>
          <a:bodyPr lIns="0" tIns="0" rIns="0" bIns="0" rtlCol="0" anchor="t">
            <a:spAutoFit/>
          </a:bodyPr>
          <a:lstStyle/>
          <a:p>
            <a:pPr algn="ctr">
              <a:lnSpc>
                <a:spcPts val="7212"/>
              </a:lnSpc>
            </a:pPr>
            <a:r>
              <a:rPr lang="en-US" sz="5151">
                <a:solidFill>
                  <a:srgbClr val="726151"/>
                </a:solidFill>
                <a:latin typeface="Montserrat"/>
              </a:rPr>
              <a:t>hope you enjoed</a:t>
            </a: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rot="-2034970">
            <a:off x="-726992" y="7349664"/>
            <a:ext cx="2334214" cy="4114800"/>
          </a:xfrm>
          <a:custGeom>
            <a:avLst/>
            <a:gdLst/>
            <a:ahLst/>
            <a:cxnLst/>
            <a:rect l="l" t="t" r="r" b="b"/>
            <a:pathLst>
              <a:path w="2334214" h="4114800">
                <a:moveTo>
                  <a:pt x="0" y="0"/>
                </a:moveTo>
                <a:lnTo>
                  <a:pt x="2334213" y="0"/>
                </a:lnTo>
                <a:lnTo>
                  <a:pt x="233421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4" name="TextBox 4"/>
          <p:cNvSpPr txBox="1"/>
          <p:nvPr/>
        </p:nvSpPr>
        <p:spPr>
          <a:xfrm>
            <a:off x="1921660" y="3135896"/>
            <a:ext cx="11378403" cy="4843281"/>
          </a:xfrm>
          <a:prstGeom prst="rect">
            <a:avLst/>
          </a:prstGeom>
        </p:spPr>
        <p:txBody>
          <a:bodyPr lIns="0" tIns="0" rIns="0" bIns="0" rtlCol="0" anchor="t">
            <a:spAutoFit/>
          </a:bodyPr>
          <a:lstStyle/>
          <a:p>
            <a:pPr algn="l">
              <a:lnSpc>
                <a:spcPts val="5522"/>
              </a:lnSpc>
            </a:pPr>
            <a:r>
              <a:rPr lang="en-US" sz="3944" dirty="0">
                <a:solidFill>
                  <a:srgbClr val="726151"/>
                </a:solidFill>
                <a:latin typeface="Kulachat Serif"/>
              </a:rPr>
              <a:t>Nowadays, Graph Neural Networks are popular in data structure mining and graph error detection task. </a:t>
            </a:r>
          </a:p>
          <a:p>
            <a:pPr algn="l">
              <a:lnSpc>
                <a:spcPts val="5522"/>
              </a:lnSpc>
            </a:pPr>
            <a:endParaRPr lang="en-US" sz="3944" dirty="0">
              <a:solidFill>
                <a:srgbClr val="726151"/>
              </a:solidFill>
              <a:latin typeface="Kulachat Serif"/>
            </a:endParaRPr>
          </a:p>
          <a:p>
            <a:pPr algn="l">
              <a:lnSpc>
                <a:spcPts val="5522"/>
              </a:lnSpc>
            </a:pPr>
            <a:r>
              <a:rPr lang="en-US" sz="3944" dirty="0">
                <a:solidFill>
                  <a:srgbClr val="726151"/>
                </a:solidFill>
                <a:latin typeface="Kulachat Serif"/>
              </a:rPr>
              <a:t>The vanilla GNN suffers from the over smoothing problem which smoothens the deviations with each aggregation operation by GNN and therefore they are less distinct.</a:t>
            </a:r>
          </a:p>
        </p:txBody>
      </p:sp>
      <p:sp>
        <p:nvSpPr>
          <p:cNvPr id="5" name="Freeform 5"/>
          <p:cNvSpPr/>
          <p:nvPr/>
        </p:nvSpPr>
        <p:spPr>
          <a:xfrm>
            <a:off x="12806692" y="3212096"/>
            <a:ext cx="4452608" cy="4452608"/>
          </a:xfrm>
          <a:custGeom>
            <a:avLst/>
            <a:gdLst/>
            <a:ahLst/>
            <a:cxnLst/>
            <a:rect l="l" t="t" r="r" b="b"/>
            <a:pathLst>
              <a:path w="4452608" h="4452608">
                <a:moveTo>
                  <a:pt x="0" y="0"/>
                </a:moveTo>
                <a:lnTo>
                  <a:pt x="4452608" y="0"/>
                </a:lnTo>
                <a:lnTo>
                  <a:pt x="4452608" y="4452608"/>
                </a:lnTo>
                <a:lnTo>
                  <a:pt x="0" y="4452608"/>
                </a:lnTo>
                <a:lnTo>
                  <a:pt x="0" y="0"/>
                </a:lnTo>
                <a:close/>
              </a:path>
            </a:pathLst>
          </a:custGeom>
          <a:blipFill>
            <a:blip r:embed="rId4"/>
            <a:stretch>
              <a:fillRect/>
            </a:stretch>
          </a:blipFill>
        </p:spPr>
        <p:txBody>
          <a:bodyPr/>
          <a:lstStyle/>
          <a:p>
            <a:endParaRPr lang="he-IL"/>
          </a:p>
        </p:txBody>
      </p:sp>
      <p:sp>
        <p:nvSpPr>
          <p:cNvPr id="6" name="TextBox 6"/>
          <p:cNvSpPr txBox="1"/>
          <p:nvPr/>
        </p:nvSpPr>
        <p:spPr>
          <a:xfrm>
            <a:off x="1664640" y="1028700"/>
            <a:ext cx="14958721" cy="1676400"/>
          </a:xfrm>
          <a:prstGeom prst="rect">
            <a:avLst/>
          </a:prstGeom>
        </p:spPr>
        <p:txBody>
          <a:bodyPr lIns="0" tIns="0" rIns="0" bIns="0" rtlCol="0" anchor="t">
            <a:spAutoFit/>
          </a:bodyPr>
          <a:lstStyle/>
          <a:p>
            <a:pPr algn="ctr">
              <a:lnSpc>
                <a:spcPts val="13200"/>
              </a:lnSpc>
            </a:pPr>
            <a:r>
              <a:rPr lang="en-US" sz="11000" spc="484" dirty="0">
                <a:solidFill>
                  <a:srgbClr val="726151"/>
                </a:solidFill>
                <a:latin typeface="Kulachat Serif"/>
              </a:rPr>
              <a:t>The problem using GNN</a:t>
            </a:r>
          </a:p>
        </p:txBody>
      </p:sp>
      <p:sp>
        <p:nvSpPr>
          <p:cNvPr id="7" name="Freeform 2">
            <a:extLst>
              <a:ext uri="{FF2B5EF4-FFF2-40B4-BE49-F238E27FC236}">
                <a16:creationId xmlns:a16="http://schemas.microsoft.com/office/drawing/2014/main" id="{C7C806F5-668B-0B75-585B-E537C39FE3F1}"/>
              </a:ext>
            </a:extLst>
          </p:cNvPr>
          <p:cNvSpPr/>
          <p:nvPr/>
        </p:nvSpPr>
        <p:spPr>
          <a:xfrm rot="19565030">
            <a:off x="16875202" y="-1558465"/>
            <a:ext cx="2334214" cy="4114800"/>
          </a:xfrm>
          <a:custGeom>
            <a:avLst/>
            <a:gdLst/>
            <a:ahLst/>
            <a:cxnLst/>
            <a:rect l="l" t="t" r="r" b="b"/>
            <a:pathLst>
              <a:path w="2334214" h="4114800">
                <a:moveTo>
                  <a:pt x="0" y="0"/>
                </a:moveTo>
                <a:lnTo>
                  <a:pt x="2334213" y="0"/>
                </a:lnTo>
                <a:lnTo>
                  <a:pt x="233421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Tree>
  </p:cSld>
  <p:clrMapOvr>
    <a:masterClrMapping/>
  </p:clrMapOvr>
  <p:transition spd="slow" advClick="0">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6" name="AutoShape 6"/>
          <p:cNvSpPr/>
          <p:nvPr/>
        </p:nvSpPr>
        <p:spPr>
          <a:xfrm flipV="1">
            <a:off x="-240727" y="-382221"/>
            <a:ext cx="2983697" cy="2812116"/>
          </a:xfrm>
          <a:prstGeom prst="line">
            <a:avLst/>
          </a:prstGeom>
          <a:ln w="114300" cap="flat">
            <a:solidFill>
              <a:srgbClr val="C9B8AB"/>
            </a:solidFill>
            <a:prstDash val="solid"/>
            <a:headEnd type="none" w="sm" len="sm"/>
            <a:tailEnd type="none" w="sm" len="sm"/>
          </a:ln>
        </p:spPr>
        <p:txBody>
          <a:bodyPr/>
          <a:lstStyle/>
          <a:p>
            <a:endParaRPr lang="he-IL"/>
          </a:p>
        </p:txBody>
      </p:sp>
      <p:sp>
        <p:nvSpPr>
          <p:cNvPr id="7" name="AutoShape 7"/>
          <p:cNvSpPr/>
          <p:nvPr/>
        </p:nvSpPr>
        <p:spPr>
          <a:xfrm flipV="1">
            <a:off x="-357412" y="-73008"/>
            <a:ext cx="3430046" cy="3235926"/>
          </a:xfrm>
          <a:prstGeom prst="line">
            <a:avLst/>
          </a:prstGeom>
          <a:ln w="114300" cap="flat">
            <a:solidFill>
              <a:srgbClr val="C9B8AB"/>
            </a:solidFill>
            <a:prstDash val="solid"/>
            <a:headEnd type="none" w="sm" len="sm"/>
            <a:tailEnd type="none" w="sm" len="sm"/>
          </a:ln>
        </p:spPr>
        <p:txBody>
          <a:bodyPr/>
          <a:lstStyle/>
          <a:p>
            <a:endParaRPr lang="he-IL"/>
          </a:p>
        </p:txBody>
      </p:sp>
      <p:sp>
        <p:nvSpPr>
          <p:cNvPr id="2" name="Freeform 2"/>
          <p:cNvSpPr/>
          <p:nvPr/>
        </p:nvSpPr>
        <p:spPr>
          <a:xfrm>
            <a:off x="10770493" y="4344820"/>
            <a:ext cx="7240417" cy="5608774"/>
          </a:xfrm>
          <a:custGeom>
            <a:avLst/>
            <a:gdLst/>
            <a:ahLst/>
            <a:cxnLst/>
            <a:rect l="l" t="t" r="r" b="b"/>
            <a:pathLst>
              <a:path w="7240417" h="5608774">
                <a:moveTo>
                  <a:pt x="0" y="0"/>
                </a:moveTo>
                <a:lnTo>
                  <a:pt x="7240417" y="0"/>
                </a:lnTo>
                <a:lnTo>
                  <a:pt x="7240417" y="5608774"/>
                </a:lnTo>
                <a:lnTo>
                  <a:pt x="0" y="5608774"/>
                </a:lnTo>
                <a:lnTo>
                  <a:pt x="0" y="0"/>
                </a:lnTo>
                <a:close/>
              </a:path>
            </a:pathLst>
          </a:custGeom>
          <a:blipFill>
            <a:blip r:embed="rId2"/>
            <a:stretch>
              <a:fillRect/>
            </a:stretch>
          </a:blipFill>
        </p:spPr>
        <p:txBody>
          <a:bodyPr/>
          <a:lstStyle/>
          <a:p>
            <a:endParaRPr lang="he-IL"/>
          </a:p>
        </p:txBody>
      </p:sp>
      <p:sp>
        <p:nvSpPr>
          <p:cNvPr id="3" name="TextBox 3"/>
          <p:cNvSpPr txBox="1"/>
          <p:nvPr/>
        </p:nvSpPr>
        <p:spPr>
          <a:xfrm>
            <a:off x="762001" y="190500"/>
            <a:ext cx="16459200" cy="2872581"/>
          </a:xfrm>
          <a:prstGeom prst="rect">
            <a:avLst/>
          </a:prstGeom>
        </p:spPr>
        <p:txBody>
          <a:bodyPr wrap="square" lIns="0" tIns="0" rIns="0" bIns="0" rtlCol="0" anchor="t">
            <a:spAutoFit/>
          </a:bodyPr>
          <a:lstStyle/>
          <a:p>
            <a:pPr algn="ctr">
              <a:lnSpc>
                <a:spcPts val="11220"/>
              </a:lnSpc>
            </a:pPr>
            <a:r>
              <a:rPr lang="en-US" sz="7000" spc="825" dirty="0">
                <a:solidFill>
                  <a:srgbClr val="726151"/>
                </a:solidFill>
                <a:latin typeface="Kulachat Serif"/>
              </a:rPr>
              <a:t>The advantages using Beta Wavelet Graph Neural Network</a:t>
            </a:r>
          </a:p>
        </p:txBody>
      </p:sp>
      <p:sp>
        <p:nvSpPr>
          <p:cNvPr id="4" name="TextBox 4"/>
          <p:cNvSpPr txBox="1"/>
          <p:nvPr/>
        </p:nvSpPr>
        <p:spPr>
          <a:xfrm>
            <a:off x="1357611" y="3063081"/>
            <a:ext cx="13615122" cy="2115964"/>
          </a:xfrm>
          <a:prstGeom prst="rect">
            <a:avLst/>
          </a:prstGeom>
        </p:spPr>
        <p:txBody>
          <a:bodyPr lIns="0" tIns="0" rIns="0" bIns="0" rtlCol="0" anchor="t">
            <a:spAutoFit/>
          </a:bodyPr>
          <a:lstStyle/>
          <a:p>
            <a:pPr algn="l">
              <a:lnSpc>
                <a:spcPts val="5494"/>
              </a:lnSpc>
            </a:pPr>
            <a:r>
              <a:rPr lang="en-US" sz="3924" dirty="0">
                <a:solidFill>
                  <a:srgbClr val="726151"/>
                </a:solidFill>
                <a:latin typeface="Kulachat Serif"/>
              </a:rPr>
              <a:t>BWGNN suggests accessing the graph from the spectral domain instead of the spatial domain to confront the ‘right-shift’ phenomenon. </a:t>
            </a:r>
          </a:p>
        </p:txBody>
      </p:sp>
      <p:sp>
        <p:nvSpPr>
          <p:cNvPr id="5" name="TextBox 5"/>
          <p:cNvSpPr txBox="1"/>
          <p:nvPr/>
        </p:nvSpPr>
        <p:spPr>
          <a:xfrm>
            <a:off x="1357611" y="5524500"/>
            <a:ext cx="9412882" cy="2821285"/>
          </a:xfrm>
          <a:prstGeom prst="rect">
            <a:avLst/>
          </a:prstGeom>
        </p:spPr>
        <p:txBody>
          <a:bodyPr wrap="square" lIns="0" tIns="0" rIns="0" bIns="0" rtlCol="0" anchor="t">
            <a:spAutoFit/>
          </a:bodyPr>
          <a:lstStyle/>
          <a:p>
            <a:pPr algn="l">
              <a:lnSpc>
                <a:spcPts val="5494"/>
              </a:lnSpc>
            </a:pPr>
            <a:r>
              <a:rPr lang="en-US" sz="3924" dirty="0">
                <a:solidFill>
                  <a:srgbClr val="726151"/>
                </a:solidFill>
                <a:latin typeface="Kulachat Serif"/>
              </a:rPr>
              <a:t>For that reason, a spectral filter needs to be tailored for addressing higher frequency anomalies via multiple flexible and band-pass filters.</a:t>
            </a: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rot="1172455">
            <a:off x="15573617" y="6727650"/>
            <a:ext cx="3947647" cy="5639496"/>
          </a:xfrm>
          <a:custGeom>
            <a:avLst/>
            <a:gdLst/>
            <a:ahLst/>
            <a:cxnLst/>
            <a:rect l="l" t="t" r="r" b="b"/>
            <a:pathLst>
              <a:path w="3947647" h="5639496">
                <a:moveTo>
                  <a:pt x="0" y="0"/>
                </a:moveTo>
                <a:lnTo>
                  <a:pt x="3947647" y="0"/>
                </a:lnTo>
                <a:lnTo>
                  <a:pt x="3947647" y="5639496"/>
                </a:lnTo>
                <a:lnTo>
                  <a:pt x="0" y="5639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3" name="Freeform 3"/>
          <p:cNvSpPr/>
          <p:nvPr/>
        </p:nvSpPr>
        <p:spPr>
          <a:xfrm rot="4125538" flipH="1">
            <a:off x="-2441727" y="-1028700"/>
            <a:ext cx="4420195" cy="4114800"/>
          </a:xfrm>
          <a:custGeom>
            <a:avLst/>
            <a:gdLst/>
            <a:ahLst/>
            <a:cxnLst/>
            <a:rect l="l" t="t" r="r" b="b"/>
            <a:pathLst>
              <a:path w="4420195" h="4114800">
                <a:moveTo>
                  <a:pt x="4420195" y="0"/>
                </a:moveTo>
                <a:lnTo>
                  <a:pt x="0" y="0"/>
                </a:lnTo>
                <a:lnTo>
                  <a:pt x="0" y="4114800"/>
                </a:lnTo>
                <a:lnTo>
                  <a:pt x="4420195" y="4114800"/>
                </a:lnTo>
                <a:lnTo>
                  <a:pt x="4420195" y="0"/>
                </a:lnTo>
                <a:close/>
              </a:path>
            </a:pathLst>
          </a:custGeom>
          <a:blipFill>
            <a:blip r:embed="rId4">
              <a:alphaModFix amt="17000"/>
              <a:extLst>
                <a:ext uri="{96DAC541-7B7A-43D3-8B79-37D633B846F1}">
                  <asvg:svgBlip xmlns:asvg="http://schemas.microsoft.com/office/drawing/2016/SVG/main" r:embed="rId5"/>
                </a:ext>
              </a:extLst>
            </a:blip>
            <a:stretch>
              <a:fillRect/>
            </a:stretch>
          </a:blipFill>
        </p:spPr>
        <p:txBody>
          <a:bodyPr/>
          <a:lstStyle/>
          <a:p>
            <a:endParaRPr lang="he-IL"/>
          </a:p>
        </p:txBody>
      </p:sp>
      <p:sp>
        <p:nvSpPr>
          <p:cNvPr id="4" name="Freeform 4"/>
          <p:cNvSpPr/>
          <p:nvPr/>
        </p:nvSpPr>
        <p:spPr>
          <a:xfrm rot="571404">
            <a:off x="-1792284" y="-1236438"/>
            <a:ext cx="4277921" cy="3982356"/>
          </a:xfrm>
          <a:custGeom>
            <a:avLst/>
            <a:gdLst/>
            <a:ahLst/>
            <a:cxnLst/>
            <a:rect l="l" t="t" r="r" b="b"/>
            <a:pathLst>
              <a:path w="4277921" h="3982356">
                <a:moveTo>
                  <a:pt x="0" y="0"/>
                </a:moveTo>
                <a:lnTo>
                  <a:pt x="4277921" y="0"/>
                </a:lnTo>
                <a:lnTo>
                  <a:pt x="4277921" y="3982356"/>
                </a:lnTo>
                <a:lnTo>
                  <a:pt x="0" y="39823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he-IL"/>
          </a:p>
        </p:txBody>
      </p:sp>
      <p:sp>
        <p:nvSpPr>
          <p:cNvPr id="5" name="TextBox 5"/>
          <p:cNvSpPr txBox="1"/>
          <p:nvPr/>
        </p:nvSpPr>
        <p:spPr>
          <a:xfrm>
            <a:off x="3610934" y="619234"/>
            <a:ext cx="11705152" cy="1480186"/>
          </a:xfrm>
          <a:prstGeom prst="rect">
            <a:avLst/>
          </a:prstGeom>
        </p:spPr>
        <p:txBody>
          <a:bodyPr lIns="0" tIns="0" rIns="0" bIns="0" rtlCol="0" anchor="t">
            <a:spAutoFit/>
          </a:bodyPr>
          <a:lstStyle/>
          <a:p>
            <a:pPr algn="ctr">
              <a:lnSpc>
                <a:spcPts val="11220"/>
              </a:lnSpc>
            </a:pPr>
            <a:r>
              <a:rPr lang="en-US" sz="11000" spc="825" dirty="0">
                <a:solidFill>
                  <a:srgbClr val="726151"/>
                </a:solidFill>
                <a:latin typeface="Kulachat Serif"/>
              </a:rPr>
              <a:t>Graph Laplacian </a:t>
            </a:r>
          </a:p>
        </p:txBody>
      </p:sp>
      <p:sp>
        <p:nvSpPr>
          <p:cNvPr id="6" name="TextBox 6"/>
          <p:cNvSpPr txBox="1"/>
          <p:nvPr/>
        </p:nvSpPr>
        <p:spPr>
          <a:xfrm>
            <a:off x="1371600" y="1714500"/>
            <a:ext cx="16687800" cy="6809556"/>
          </a:xfrm>
          <a:prstGeom prst="rect">
            <a:avLst/>
          </a:prstGeom>
        </p:spPr>
        <p:txBody>
          <a:bodyPr wrap="square" lIns="0" tIns="0" rIns="0" bIns="0" rtlCol="0" anchor="t">
            <a:spAutoFit/>
          </a:bodyPr>
          <a:lstStyle/>
          <a:p>
            <a:pPr algn="l">
              <a:lnSpc>
                <a:spcPts val="5883"/>
              </a:lnSpc>
            </a:pPr>
            <a:r>
              <a:rPr lang="en-US" sz="3600" dirty="0">
                <a:solidFill>
                  <a:srgbClr val="726151"/>
                </a:solidFill>
                <a:latin typeface="Kulachat Serif"/>
              </a:rPr>
              <a:t>The Laplacian computed as:</a:t>
            </a:r>
          </a:p>
          <a:p>
            <a:pPr algn="ctr">
              <a:lnSpc>
                <a:spcPts val="5883"/>
              </a:lnSpc>
            </a:pPr>
            <a:r>
              <a:rPr lang="en-US" sz="3600" dirty="0">
                <a:solidFill>
                  <a:srgbClr val="726151"/>
                </a:solidFill>
                <a:latin typeface="Kulachat Serif"/>
              </a:rPr>
              <a:t> </a:t>
            </a:r>
            <a:r>
              <a:rPr lang="en-US" sz="3600" dirty="0">
                <a:solidFill>
                  <a:srgbClr val="726151"/>
                </a:solidFill>
                <a:latin typeface="Kulachat Serif Italics"/>
              </a:rPr>
              <a:t>L = D - A</a:t>
            </a:r>
            <a:r>
              <a:rPr lang="en-US" sz="3600" dirty="0">
                <a:solidFill>
                  <a:srgbClr val="726151"/>
                </a:solidFill>
                <a:latin typeface="Kulachat Serif"/>
              </a:rPr>
              <a:t>,</a:t>
            </a:r>
          </a:p>
          <a:p>
            <a:pPr>
              <a:lnSpc>
                <a:spcPts val="5883"/>
              </a:lnSpc>
            </a:pPr>
            <a:r>
              <a:rPr lang="en-US" sz="3600" dirty="0">
                <a:solidFill>
                  <a:srgbClr val="726151"/>
                </a:solidFill>
                <a:latin typeface="Kulachat Serif"/>
              </a:rPr>
              <a:t>Where D  is the degree matrix of the graph and A  is the adjacency matrix of the graph.</a:t>
            </a:r>
          </a:p>
          <a:p>
            <a:pPr>
              <a:lnSpc>
                <a:spcPts val="5883"/>
              </a:lnSpc>
            </a:pPr>
            <a:endParaRPr lang="en-US" sz="3600" dirty="0">
              <a:solidFill>
                <a:srgbClr val="726151"/>
              </a:solidFill>
              <a:latin typeface="Kulachat Serif"/>
            </a:endParaRPr>
          </a:p>
          <a:p>
            <a:pPr>
              <a:lnSpc>
                <a:spcPts val="5883"/>
              </a:lnSpc>
            </a:pPr>
            <a:r>
              <a:rPr lang="en-US" sz="3600" dirty="0">
                <a:solidFill>
                  <a:srgbClr val="726151"/>
                </a:solidFill>
                <a:latin typeface="Kulachat Serif"/>
              </a:rPr>
              <a:t>Graph Laplacian determines a spectral layout of a graph and provides information about the connections between nodes.</a:t>
            </a:r>
          </a:p>
          <a:p>
            <a:pPr algn="l">
              <a:lnSpc>
                <a:spcPts val="5883"/>
              </a:lnSpc>
            </a:pPr>
            <a:r>
              <a:rPr lang="en-US" sz="3600" dirty="0">
                <a:solidFill>
                  <a:srgbClr val="726151"/>
                </a:solidFill>
                <a:latin typeface="Kulachat Serif"/>
              </a:rPr>
              <a:t>By leveraging the Laplacian, the model can capture important patterns and characteristics of the graph signal, which can be useful for tasks such as anomaly detection.</a:t>
            </a: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rot="5400000">
            <a:off x="12049387" y="4135936"/>
            <a:ext cx="9193981" cy="2015129"/>
          </a:xfrm>
          <a:custGeom>
            <a:avLst/>
            <a:gdLst/>
            <a:ahLst/>
            <a:cxnLst/>
            <a:rect l="l" t="t" r="r" b="b"/>
            <a:pathLst>
              <a:path w="9193981" h="2015129">
                <a:moveTo>
                  <a:pt x="0" y="0"/>
                </a:moveTo>
                <a:lnTo>
                  <a:pt x="9193981" y="0"/>
                </a:lnTo>
                <a:lnTo>
                  <a:pt x="9193981" y="2015128"/>
                </a:lnTo>
                <a:lnTo>
                  <a:pt x="0" y="2015128"/>
                </a:lnTo>
                <a:lnTo>
                  <a:pt x="0" y="0"/>
                </a:lnTo>
                <a:close/>
              </a:path>
            </a:pathLst>
          </a:custGeom>
          <a:blipFill>
            <a:blip r:embed="rId3">
              <a:extLst>
                <a:ext uri="{96DAC541-7B7A-43D3-8B79-37D633B846F1}">
                  <asvg:svgBlip xmlns:asvg="http://schemas.microsoft.com/office/drawing/2016/SVG/main" r:embed="rId4"/>
                </a:ext>
              </a:extLst>
            </a:blip>
            <a:stretch>
              <a:fillRect b="-38523"/>
            </a:stretch>
          </a:blipFill>
        </p:spPr>
        <p:txBody>
          <a:bodyPr/>
          <a:lstStyle/>
          <a:p>
            <a:endParaRPr lang="he-IL"/>
          </a:p>
        </p:txBody>
      </p:sp>
      <p:sp>
        <p:nvSpPr>
          <p:cNvPr id="3" name="TextBox 3"/>
          <p:cNvSpPr txBox="1"/>
          <p:nvPr/>
        </p:nvSpPr>
        <p:spPr>
          <a:xfrm>
            <a:off x="2866337" y="2898183"/>
            <a:ext cx="13272765" cy="3526606"/>
          </a:xfrm>
          <a:prstGeom prst="rect">
            <a:avLst/>
          </a:prstGeom>
        </p:spPr>
        <p:txBody>
          <a:bodyPr lIns="0" tIns="0" rIns="0" bIns="0" rtlCol="0" anchor="t">
            <a:spAutoFit/>
          </a:bodyPr>
          <a:lstStyle/>
          <a:p>
            <a:pPr algn="l">
              <a:lnSpc>
                <a:spcPts val="5450"/>
              </a:lnSpc>
            </a:pPr>
            <a:r>
              <a:rPr lang="en-US" sz="3892" dirty="0">
                <a:solidFill>
                  <a:srgbClr val="726151"/>
                </a:solidFill>
                <a:latin typeface="Kulachat Serif"/>
              </a:rPr>
              <a:t>The Graph Fourier transform is used for filtering and spectral analysis of graphs. </a:t>
            </a:r>
          </a:p>
          <a:p>
            <a:pPr algn="l">
              <a:lnSpc>
                <a:spcPts val="5450"/>
              </a:lnSpc>
            </a:pPr>
            <a:r>
              <a:rPr lang="en-US" sz="3892" dirty="0">
                <a:solidFill>
                  <a:srgbClr val="726151"/>
                </a:solidFill>
                <a:latin typeface="Kulachat Serif"/>
              </a:rPr>
              <a:t>It allows an understanding of a graph signal's frequency content by transforming graph signals from the spatial domain to the spectral domain.</a:t>
            </a:r>
          </a:p>
        </p:txBody>
      </p:sp>
      <p:sp>
        <p:nvSpPr>
          <p:cNvPr id="4" name="Freeform 4"/>
          <p:cNvSpPr/>
          <p:nvPr/>
        </p:nvSpPr>
        <p:spPr>
          <a:xfrm rot="-5400000">
            <a:off x="-2738218" y="4135936"/>
            <a:ext cx="9193981" cy="2015129"/>
          </a:xfrm>
          <a:custGeom>
            <a:avLst/>
            <a:gdLst/>
            <a:ahLst/>
            <a:cxnLst/>
            <a:rect l="l" t="t" r="r" b="b"/>
            <a:pathLst>
              <a:path w="9193981" h="2015129">
                <a:moveTo>
                  <a:pt x="0" y="0"/>
                </a:moveTo>
                <a:lnTo>
                  <a:pt x="9193981" y="0"/>
                </a:lnTo>
                <a:lnTo>
                  <a:pt x="9193981" y="2015128"/>
                </a:lnTo>
                <a:lnTo>
                  <a:pt x="0" y="2015128"/>
                </a:lnTo>
                <a:lnTo>
                  <a:pt x="0" y="0"/>
                </a:lnTo>
                <a:close/>
              </a:path>
            </a:pathLst>
          </a:custGeom>
          <a:blipFill>
            <a:blip r:embed="rId3">
              <a:extLst>
                <a:ext uri="{96DAC541-7B7A-43D3-8B79-37D633B846F1}">
                  <asvg:svgBlip xmlns:asvg="http://schemas.microsoft.com/office/drawing/2016/SVG/main" r:embed="rId4"/>
                </a:ext>
              </a:extLst>
            </a:blip>
            <a:stretch>
              <a:fillRect b="-38523"/>
            </a:stretch>
          </a:blipFill>
        </p:spPr>
        <p:txBody>
          <a:bodyPr/>
          <a:lstStyle/>
          <a:p>
            <a:endParaRPr lang="he-IL"/>
          </a:p>
        </p:txBody>
      </p:sp>
      <p:sp>
        <p:nvSpPr>
          <p:cNvPr id="5" name="Freeform 5"/>
          <p:cNvSpPr/>
          <p:nvPr/>
        </p:nvSpPr>
        <p:spPr>
          <a:xfrm>
            <a:off x="4648200" y="6762518"/>
            <a:ext cx="8729688" cy="880081"/>
          </a:xfrm>
          <a:custGeom>
            <a:avLst/>
            <a:gdLst/>
            <a:ahLst/>
            <a:cxnLst/>
            <a:rect l="l" t="t" r="r" b="b"/>
            <a:pathLst>
              <a:path w="8729688" h="880081">
                <a:moveTo>
                  <a:pt x="0" y="0"/>
                </a:moveTo>
                <a:lnTo>
                  <a:pt x="8729688" y="0"/>
                </a:lnTo>
                <a:lnTo>
                  <a:pt x="8729688" y="880080"/>
                </a:lnTo>
                <a:lnTo>
                  <a:pt x="0" y="880080"/>
                </a:lnTo>
                <a:lnTo>
                  <a:pt x="0" y="0"/>
                </a:lnTo>
                <a:close/>
              </a:path>
            </a:pathLst>
          </a:custGeom>
          <a:blipFill>
            <a:blip r:embed="rId5"/>
            <a:stretch>
              <a:fillRect/>
            </a:stretch>
          </a:blipFill>
        </p:spPr>
        <p:txBody>
          <a:bodyPr/>
          <a:lstStyle/>
          <a:p>
            <a:endParaRPr lang="he-IL"/>
          </a:p>
        </p:txBody>
      </p:sp>
      <p:sp>
        <p:nvSpPr>
          <p:cNvPr id="6" name="TextBox 6"/>
          <p:cNvSpPr txBox="1"/>
          <p:nvPr/>
        </p:nvSpPr>
        <p:spPr>
          <a:xfrm>
            <a:off x="3764374" y="1219200"/>
            <a:ext cx="11476690" cy="1436291"/>
          </a:xfrm>
          <a:prstGeom prst="rect">
            <a:avLst/>
          </a:prstGeom>
        </p:spPr>
        <p:txBody>
          <a:bodyPr lIns="0" tIns="0" rIns="0" bIns="0" rtlCol="0" anchor="t">
            <a:spAutoFit/>
          </a:bodyPr>
          <a:lstStyle/>
          <a:p>
            <a:pPr algn="ctr">
              <a:lnSpc>
                <a:spcPts val="11220"/>
              </a:lnSpc>
            </a:pPr>
            <a:r>
              <a:rPr lang="en-US" sz="8000" dirty="0">
                <a:solidFill>
                  <a:srgbClr val="726151"/>
                </a:solidFill>
                <a:latin typeface="Kulachat Serif"/>
              </a:rPr>
              <a:t>Graph Fourier transform </a:t>
            </a:r>
          </a:p>
        </p:txBody>
      </p:sp>
    </p:spTree>
  </p:cSld>
  <p:clrMapOvr>
    <a:masterClrMapping/>
  </p:clrMapOvr>
  <p:transition spd="slow">
    <p:wipe dir="d"/>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rot="5400000">
            <a:off x="12049387" y="4135936"/>
            <a:ext cx="9193981" cy="2015129"/>
          </a:xfrm>
          <a:custGeom>
            <a:avLst/>
            <a:gdLst/>
            <a:ahLst/>
            <a:cxnLst/>
            <a:rect l="l" t="t" r="r" b="b"/>
            <a:pathLst>
              <a:path w="9193981" h="2015129">
                <a:moveTo>
                  <a:pt x="0" y="0"/>
                </a:moveTo>
                <a:lnTo>
                  <a:pt x="9193981" y="0"/>
                </a:lnTo>
                <a:lnTo>
                  <a:pt x="9193981" y="2015128"/>
                </a:lnTo>
                <a:lnTo>
                  <a:pt x="0" y="2015128"/>
                </a:lnTo>
                <a:lnTo>
                  <a:pt x="0" y="0"/>
                </a:lnTo>
                <a:close/>
              </a:path>
            </a:pathLst>
          </a:custGeom>
          <a:blipFill>
            <a:blip r:embed="rId2">
              <a:extLst>
                <a:ext uri="{96DAC541-7B7A-43D3-8B79-37D633B846F1}">
                  <asvg:svgBlip xmlns:asvg="http://schemas.microsoft.com/office/drawing/2016/SVG/main" r:embed="rId3"/>
                </a:ext>
              </a:extLst>
            </a:blip>
            <a:stretch>
              <a:fillRect b="-38523"/>
            </a:stretch>
          </a:blipFill>
        </p:spPr>
        <p:txBody>
          <a:bodyPr/>
          <a:lstStyle/>
          <a:p>
            <a:endParaRPr lang="he-IL"/>
          </a:p>
        </p:txBody>
      </p:sp>
      <p:sp>
        <p:nvSpPr>
          <p:cNvPr id="3" name="TextBox 3"/>
          <p:cNvSpPr txBox="1"/>
          <p:nvPr/>
        </p:nvSpPr>
        <p:spPr>
          <a:xfrm>
            <a:off x="2149710" y="3230089"/>
            <a:ext cx="13946976" cy="1231106"/>
          </a:xfrm>
          <a:prstGeom prst="rect">
            <a:avLst/>
          </a:prstGeom>
        </p:spPr>
        <p:txBody>
          <a:bodyPr lIns="0" tIns="0" rIns="0" bIns="0" rtlCol="0" anchor="t">
            <a:spAutoFit/>
          </a:bodyPr>
          <a:lstStyle/>
          <a:p>
            <a:pPr algn="l">
              <a:lnSpc>
                <a:spcPts val="4771"/>
              </a:lnSpc>
            </a:pPr>
            <a:r>
              <a:rPr lang="en-US" sz="3408" dirty="0">
                <a:solidFill>
                  <a:srgbClr val="726151"/>
                </a:solidFill>
                <a:latin typeface="Kulachat Serif"/>
              </a:rPr>
              <a:t>The graph Hammond Wavelet transform utilizes a set of Wavelets with "mother" Wavelet ψ denoted as </a:t>
            </a:r>
          </a:p>
        </p:txBody>
      </p:sp>
      <p:sp>
        <p:nvSpPr>
          <p:cNvPr id="4" name="Freeform 4"/>
          <p:cNvSpPr/>
          <p:nvPr/>
        </p:nvSpPr>
        <p:spPr>
          <a:xfrm rot="-5400000">
            <a:off x="-2738218" y="4135936"/>
            <a:ext cx="9193981" cy="2015129"/>
          </a:xfrm>
          <a:custGeom>
            <a:avLst/>
            <a:gdLst/>
            <a:ahLst/>
            <a:cxnLst/>
            <a:rect l="l" t="t" r="r" b="b"/>
            <a:pathLst>
              <a:path w="9193981" h="2015129">
                <a:moveTo>
                  <a:pt x="0" y="0"/>
                </a:moveTo>
                <a:lnTo>
                  <a:pt x="9193981" y="0"/>
                </a:lnTo>
                <a:lnTo>
                  <a:pt x="9193981" y="2015128"/>
                </a:lnTo>
                <a:lnTo>
                  <a:pt x="0" y="2015128"/>
                </a:lnTo>
                <a:lnTo>
                  <a:pt x="0" y="0"/>
                </a:lnTo>
                <a:close/>
              </a:path>
            </a:pathLst>
          </a:custGeom>
          <a:blipFill>
            <a:blip r:embed="rId2">
              <a:extLst>
                <a:ext uri="{96DAC541-7B7A-43D3-8B79-37D633B846F1}">
                  <asvg:svgBlip xmlns:asvg="http://schemas.microsoft.com/office/drawing/2016/SVG/main" r:embed="rId3"/>
                </a:ext>
              </a:extLst>
            </a:blip>
            <a:stretch>
              <a:fillRect b="-38523"/>
            </a:stretch>
          </a:blipFill>
        </p:spPr>
        <p:txBody>
          <a:bodyPr/>
          <a:lstStyle/>
          <a:p>
            <a:endParaRPr lang="he-IL"/>
          </a:p>
        </p:txBody>
      </p:sp>
      <p:sp>
        <p:nvSpPr>
          <p:cNvPr id="5" name="Freeform 5"/>
          <p:cNvSpPr/>
          <p:nvPr/>
        </p:nvSpPr>
        <p:spPr>
          <a:xfrm>
            <a:off x="4921271" y="4580986"/>
            <a:ext cx="7553897" cy="1435420"/>
          </a:xfrm>
          <a:custGeom>
            <a:avLst/>
            <a:gdLst/>
            <a:ahLst/>
            <a:cxnLst/>
            <a:rect l="l" t="t" r="r" b="b"/>
            <a:pathLst>
              <a:path w="7553897" h="1435420">
                <a:moveTo>
                  <a:pt x="0" y="0"/>
                </a:moveTo>
                <a:lnTo>
                  <a:pt x="7553897" y="0"/>
                </a:lnTo>
                <a:lnTo>
                  <a:pt x="7553897" y="1435420"/>
                </a:lnTo>
                <a:lnTo>
                  <a:pt x="0" y="1435420"/>
                </a:lnTo>
                <a:lnTo>
                  <a:pt x="0" y="0"/>
                </a:lnTo>
                <a:close/>
              </a:path>
            </a:pathLst>
          </a:custGeom>
          <a:blipFill>
            <a:blip r:embed="rId4"/>
            <a:stretch>
              <a:fillRect/>
            </a:stretch>
          </a:blipFill>
        </p:spPr>
        <p:txBody>
          <a:bodyPr/>
          <a:lstStyle/>
          <a:p>
            <a:endParaRPr lang="he-IL"/>
          </a:p>
        </p:txBody>
      </p:sp>
      <p:sp>
        <p:nvSpPr>
          <p:cNvPr id="6" name="TextBox 6"/>
          <p:cNvSpPr txBox="1"/>
          <p:nvPr/>
        </p:nvSpPr>
        <p:spPr>
          <a:xfrm>
            <a:off x="3359297" y="338643"/>
            <a:ext cx="11569406" cy="2899411"/>
          </a:xfrm>
          <a:prstGeom prst="rect">
            <a:avLst/>
          </a:prstGeom>
        </p:spPr>
        <p:txBody>
          <a:bodyPr lIns="0" tIns="0" rIns="0" bIns="0" rtlCol="0" anchor="t">
            <a:spAutoFit/>
          </a:bodyPr>
          <a:lstStyle/>
          <a:p>
            <a:pPr algn="ctr">
              <a:lnSpc>
                <a:spcPts val="11220"/>
              </a:lnSpc>
            </a:pPr>
            <a:r>
              <a:rPr lang="en-US" sz="11000">
                <a:solidFill>
                  <a:srgbClr val="726151"/>
                </a:solidFill>
                <a:latin typeface="Kulachat Serif"/>
              </a:rPr>
              <a:t>Hammond’s wavelet theory</a:t>
            </a:r>
          </a:p>
        </p:txBody>
      </p:sp>
      <p:sp>
        <p:nvSpPr>
          <p:cNvPr id="7" name="TextBox 7"/>
          <p:cNvSpPr txBox="1"/>
          <p:nvPr/>
        </p:nvSpPr>
        <p:spPr>
          <a:xfrm>
            <a:off x="2149710" y="6546164"/>
            <a:ext cx="14708152" cy="1846659"/>
          </a:xfrm>
          <a:prstGeom prst="rect">
            <a:avLst/>
          </a:prstGeom>
        </p:spPr>
        <p:txBody>
          <a:bodyPr lIns="0" tIns="0" rIns="0" bIns="0" rtlCol="0" anchor="t">
            <a:spAutoFit/>
          </a:bodyPr>
          <a:lstStyle/>
          <a:p>
            <a:pPr algn="l">
              <a:lnSpc>
                <a:spcPts val="4771"/>
              </a:lnSpc>
            </a:pPr>
            <a:r>
              <a:rPr lang="en-US" sz="3408" dirty="0">
                <a:solidFill>
                  <a:srgbClr val="726151"/>
                </a:solidFill>
                <a:latin typeface="Kulachat Serif"/>
              </a:rPr>
              <a:t>Hammond's theory extends Wavelet analysis to graphs, using graph Wavelets as a band-pass filter in the spectral domain. </a:t>
            </a:r>
          </a:p>
          <a:p>
            <a:pPr algn="l">
              <a:lnSpc>
                <a:spcPts val="4771"/>
              </a:lnSpc>
            </a:pPr>
            <a:r>
              <a:rPr lang="en-US" sz="3408" dirty="0">
                <a:solidFill>
                  <a:srgbClr val="726151"/>
                </a:solidFill>
                <a:latin typeface="Kulachat Serif"/>
              </a:rPr>
              <a:t>This enables the analysis of graph signals at different frequency scales.</a:t>
            </a:r>
          </a:p>
        </p:txBody>
      </p:sp>
    </p:spTree>
  </p:cSld>
  <p:clrMapOvr>
    <a:masterClrMapping/>
  </p:clrMapOvr>
  <p:transition spd="slow">
    <p:wipe dir="d"/>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rot="5400000">
            <a:off x="12030761" y="3958108"/>
            <a:ext cx="9973580" cy="2186000"/>
          </a:xfrm>
          <a:custGeom>
            <a:avLst/>
            <a:gdLst/>
            <a:ahLst/>
            <a:cxnLst/>
            <a:rect l="l" t="t" r="r" b="b"/>
            <a:pathLst>
              <a:path w="9973580" h="2186000">
                <a:moveTo>
                  <a:pt x="0" y="0"/>
                </a:moveTo>
                <a:lnTo>
                  <a:pt x="9973580" y="0"/>
                </a:lnTo>
                <a:lnTo>
                  <a:pt x="9973580" y="2186001"/>
                </a:lnTo>
                <a:lnTo>
                  <a:pt x="0" y="2186001"/>
                </a:lnTo>
                <a:lnTo>
                  <a:pt x="0" y="0"/>
                </a:lnTo>
                <a:close/>
              </a:path>
            </a:pathLst>
          </a:custGeom>
          <a:blipFill>
            <a:blip r:embed="rId3">
              <a:extLst>
                <a:ext uri="{96DAC541-7B7A-43D3-8B79-37D633B846F1}">
                  <asvg:svgBlip xmlns:asvg="http://schemas.microsoft.com/office/drawing/2016/SVG/main" r:embed="rId4"/>
                </a:ext>
              </a:extLst>
            </a:blip>
            <a:stretch>
              <a:fillRect b="-38523"/>
            </a:stretch>
          </a:blipFill>
        </p:spPr>
        <p:txBody>
          <a:bodyPr/>
          <a:lstStyle/>
          <a:p>
            <a:endParaRPr lang="he-IL"/>
          </a:p>
        </p:txBody>
      </p:sp>
      <p:grpSp>
        <p:nvGrpSpPr>
          <p:cNvPr id="3" name="Group 3"/>
          <p:cNvGrpSpPr/>
          <p:nvPr/>
        </p:nvGrpSpPr>
        <p:grpSpPr>
          <a:xfrm>
            <a:off x="1043000" y="5268750"/>
            <a:ext cx="15800620" cy="1105361"/>
            <a:chOff x="0" y="0"/>
            <a:chExt cx="21067493" cy="1473815"/>
          </a:xfrm>
        </p:grpSpPr>
        <p:grpSp>
          <p:nvGrpSpPr>
            <p:cNvPr id="4" name="Group 4"/>
            <p:cNvGrpSpPr/>
            <p:nvPr/>
          </p:nvGrpSpPr>
          <p:grpSpPr>
            <a:xfrm>
              <a:off x="0" y="0"/>
              <a:ext cx="1473815" cy="147381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9B8AB"/>
              </a:solidFill>
            </p:spPr>
            <p:txBody>
              <a:bodyPr/>
              <a:lstStyle/>
              <a:p>
                <a:endParaRPr lang="he-IL"/>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0" y="130580"/>
              <a:ext cx="1473815" cy="1105854"/>
            </a:xfrm>
            <a:prstGeom prst="rect">
              <a:avLst/>
            </a:prstGeom>
          </p:spPr>
          <p:txBody>
            <a:bodyPr lIns="0" tIns="0" rIns="0" bIns="0" rtlCol="0" anchor="t">
              <a:spAutoFit/>
            </a:bodyPr>
            <a:lstStyle/>
            <a:p>
              <a:pPr algn="ctr">
                <a:lnSpc>
                  <a:spcPts val="7048"/>
                </a:lnSpc>
              </a:pPr>
              <a:r>
                <a:rPr lang="en-US" sz="5034">
                  <a:solidFill>
                    <a:srgbClr val="726151"/>
                  </a:solidFill>
                  <a:latin typeface="Kulachat Serif"/>
                </a:rPr>
                <a:t>2</a:t>
              </a:r>
            </a:p>
          </p:txBody>
        </p:sp>
        <p:sp>
          <p:nvSpPr>
            <p:cNvPr id="8" name="TextBox 8"/>
            <p:cNvSpPr txBox="1"/>
            <p:nvPr/>
          </p:nvSpPr>
          <p:spPr>
            <a:xfrm>
              <a:off x="2090571" y="303590"/>
              <a:ext cx="18976922" cy="735244"/>
            </a:xfrm>
            <a:prstGeom prst="rect">
              <a:avLst/>
            </a:prstGeom>
          </p:spPr>
          <p:txBody>
            <a:bodyPr lIns="0" tIns="0" rIns="0" bIns="0" rtlCol="0" anchor="t">
              <a:spAutoFit/>
            </a:bodyPr>
            <a:lstStyle/>
            <a:p>
              <a:pPr algn="l">
                <a:lnSpc>
                  <a:spcPts val="4322"/>
                </a:lnSpc>
              </a:pPr>
              <a:r>
                <a:rPr lang="en-US" sz="3087" dirty="0">
                  <a:solidFill>
                    <a:srgbClr val="726151"/>
                  </a:solidFill>
                  <a:latin typeface="Kulachat Serif"/>
                </a:rPr>
                <a:t>Coverage of different frequency bands.</a:t>
              </a:r>
            </a:p>
          </p:txBody>
        </p:sp>
      </p:grpSp>
      <p:sp>
        <p:nvSpPr>
          <p:cNvPr id="9" name="Freeform 9"/>
          <p:cNvSpPr/>
          <p:nvPr/>
        </p:nvSpPr>
        <p:spPr>
          <a:xfrm rot="-5400000">
            <a:off x="-3689936" y="4107650"/>
            <a:ext cx="9973580" cy="2186000"/>
          </a:xfrm>
          <a:custGeom>
            <a:avLst/>
            <a:gdLst/>
            <a:ahLst/>
            <a:cxnLst/>
            <a:rect l="l" t="t" r="r" b="b"/>
            <a:pathLst>
              <a:path w="9973580" h="2186000">
                <a:moveTo>
                  <a:pt x="0" y="0"/>
                </a:moveTo>
                <a:lnTo>
                  <a:pt x="9973580" y="0"/>
                </a:lnTo>
                <a:lnTo>
                  <a:pt x="9973580" y="2186000"/>
                </a:lnTo>
                <a:lnTo>
                  <a:pt x="0" y="2186000"/>
                </a:lnTo>
                <a:lnTo>
                  <a:pt x="0" y="0"/>
                </a:lnTo>
                <a:close/>
              </a:path>
            </a:pathLst>
          </a:custGeom>
          <a:blipFill>
            <a:blip r:embed="rId3">
              <a:extLst>
                <a:ext uri="{96DAC541-7B7A-43D3-8B79-37D633B846F1}">
                  <asvg:svgBlip xmlns:asvg="http://schemas.microsoft.com/office/drawing/2016/SVG/main" r:embed="rId4"/>
                </a:ext>
              </a:extLst>
            </a:blip>
            <a:stretch>
              <a:fillRect b="-38523"/>
            </a:stretch>
          </a:blipFill>
        </p:spPr>
        <p:txBody>
          <a:bodyPr/>
          <a:lstStyle/>
          <a:p>
            <a:endParaRPr lang="he-IL"/>
          </a:p>
        </p:txBody>
      </p:sp>
      <p:grpSp>
        <p:nvGrpSpPr>
          <p:cNvPr id="10" name="Group 10"/>
          <p:cNvGrpSpPr/>
          <p:nvPr/>
        </p:nvGrpSpPr>
        <p:grpSpPr>
          <a:xfrm>
            <a:off x="1078624" y="7288788"/>
            <a:ext cx="14193157" cy="1105361"/>
            <a:chOff x="0" y="889"/>
            <a:chExt cx="18924210" cy="1473815"/>
          </a:xfrm>
        </p:grpSpPr>
        <p:grpSp>
          <p:nvGrpSpPr>
            <p:cNvPr id="11" name="Group 11"/>
            <p:cNvGrpSpPr/>
            <p:nvPr/>
          </p:nvGrpSpPr>
          <p:grpSpPr>
            <a:xfrm>
              <a:off x="0" y="889"/>
              <a:ext cx="1473815" cy="147381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9B8AB"/>
              </a:solidFill>
            </p:spPr>
            <p:txBody>
              <a:bodyPr/>
              <a:lstStyle/>
              <a:p>
                <a:endParaRPr lang="he-IL"/>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0" y="131468"/>
              <a:ext cx="1473815" cy="1105854"/>
            </a:xfrm>
            <a:prstGeom prst="rect">
              <a:avLst/>
            </a:prstGeom>
          </p:spPr>
          <p:txBody>
            <a:bodyPr lIns="0" tIns="0" rIns="0" bIns="0" rtlCol="0" anchor="t">
              <a:spAutoFit/>
            </a:bodyPr>
            <a:lstStyle/>
            <a:p>
              <a:pPr algn="ctr">
                <a:lnSpc>
                  <a:spcPts val="7048"/>
                </a:lnSpc>
              </a:pPr>
              <a:r>
                <a:rPr lang="en-US" sz="5034">
                  <a:solidFill>
                    <a:srgbClr val="726151"/>
                  </a:solidFill>
                  <a:latin typeface="Kulachat Serif"/>
                </a:rPr>
                <a:t>3</a:t>
              </a:r>
            </a:p>
          </p:txBody>
        </p:sp>
        <p:sp>
          <p:nvSpPr>
            <p:cNvPr id="15" name="Freeform 15"/>
            <p:cNvSpPr/>
            <p:nvPr/>
          </p:nvSpPr>
          <p:spPr>
            <a:xfrm>
              <a:off x="8425579" y="197522"/>
              <a:ext cx="6492343" cy="1162439"/>
            </a:xfrm>
            <a:custGeom>
              <a:avLst/>
              <a:gdLst/>
              <a:ahLst/>
              <a:cxnLst/>
              <a:rect l="l" t="t" r="r" b="b"/>
              <a:pathLst>
                <a:path w="6492342" h="1162438">
                  <a:moveTo>
                    <a:pt x="0" y="0"/>
                  </a:moveTo>
                  <a:lnTo>
                    <a:pt x="6492342" y="0"/>
                  </a:lnTo>
                  <a:lnTo>
                    <a:pt x="6492342" y="1162438"/>
                  </a:lnTo>
                  <a:lnTo>
                    <a:pt x="0" y="1162438"/>
                  </a:lnTo>
                  <a:lnTo>
                    <a:pt x="0" y="0"/>
                  </a:lnTo>
                  <a:close/>
                </a:path>
              </a:pathLst>
            </a:custGeom>
            <a:blipFill>
              <a:blip r:embed="rId5"/>
              <a:stretch>
                <a:fillRect/>
              </a:stretch>
            </a:blipFill>
          </p:spPr>
          <p:txBody>
            <a:bodyPr/>
            <a:lstStyle/>
            <a:p>
              <a:endParaRPr lang="he-IL"/>
            </a:p>
          </p:txBody>
        </p:sp>
        <p:sp>
          <p:nvSpPr>
            <p:cNvPr id="16" name="TextBox 16"/>
            <p:cNvSpPr txBox="1"/>
            <p:nvPr/>
          </p:nvSpPr>
          <p:spPr>
            <a:xfrm>
              <a:off x="2090571" y="370173"/>
              <a:ext cx="16833639" cy="735244"/>
            </a:xfrm>
            <a:prstGeom prst="rect">
              <a:avLst/>
            </a:prstGeom>
          </p:spPr>
          <p:txBody>
            <a:bodyPr lIns="0" tIns="0" rIns="0" bIns="0" rtlCol="0" anchor="t">
              <a:spAutoFit/>
            </a:bodyPr>
            <a:lstStyle/>
            <a:p>
              <a:pPr algn="l">
                <a:lnSpc>
                  <a:spcPts val="4322"/>
                </a:lnSpc>
              </a:pPr>
              <a:r>
                <a:rPr lang="en-US" sz="3087" dirty="0">
                  <a:solidFill>
                    <a:srgbClr val="726151"/>
                  </a:solidFill>
                  <a:latin typeface="Kulachat Serif"/>
                </a:rPr>
                <a:t>Polynomial kernel function.</a:t>
              </a:r>
            </a:p>
          </p:txBody>
        </p:sp>
      </p:grpSp>
      <p:grpSp>
        <p:nvGrpSpPr>
          <p:cNvPr id="17" name="Group 17"/>
          <p:cNvGrpSpPr/>
          <p:nvPr/>
        </p:nvGrpSpPr>
        <p:grpSpPr>
          <a:xfrm>
            <a:off x="1028700" y="2887369"/>
            <a:ext cx="13054454" cy="1687671"/>
            <a:chOff x="0" y="244979"/>
            <a:chExt cx="17405939" cy="2250228"/>
          </a:xfrm>
        </p:grpSpPr>
        <p:grpSp>
          <p:nvGrpSpPr>
            <p:cNvPr id="18" name="Group 18"/>
            <p:cNvGrpSpPr/>
            <p:nvPr/>
          </p:nvGrpSpPr>
          <p:grpSpPr>
            <a:xfrm>
              <a:off x="0" y="776413"/>
              <a:ext cx="1541316" cy="1473815"/>
              <a:chOff x="0" y="0"/>
              <a:chExt cx="850027" cy="812800"/>
            </a:xfrm>
          </p:grpSpPr>
          <p:sp>
            <p:nvSpPr>
              <p:cNvPr id="19" name="Freeform 19"/>
              <p:cNvSpPr/>
              <p:nvPr/>
            </p:nvSpPr>
            <p:spPr>
              <a:xfrm>
                <a:off x="0" y="0"/>
                <a:ext cx="850027" cy="812800"/>
              </a:xfrm>
              <a:custGeom>
                <a:avLst/>
                <a:gdLst/>
                <a:ahLst/>
                <a:cxnLst/>
                <a:rect l="l" t="t" r="r" b="b"/>
                <a:pathLst>
                  <a:path w="850027" h="812800">
                    <a:moveTo>
                      <a:pt x="425013" y="0"/>
                    </a:moveTo>
                    <a:cubicBezTo>
                      <a:pt x="190285" y="0"/>
                      <a:pt x="0" y="181951"/>
                      <a:pt x="0" y="406400"/>
                    </a:cubicBezTo>
                    <a:cubicBezTo>
                      <a:pt x="0" y="630849"/>
                      <a:pt x="190285" y="812800"/>
                      <a:pt x="425013" y="812800"/>
                    </a:cubicBezTo>
                    <a:cubicBezTo>
                      <a:pt x="659742" y="812800"/>
                      <a:pt x="850027" y="630849"/>
                      <a:pt x="850027" y="406400"/>
                    </a:cubicBezTo>
                    <a:cubicBezTo>
                      <a:pt x="850027" y="181951"/>
                      <a:pt x="659742" y="0"/>
                      <a:pt x="425013" y="0"/>
                    </a:cubicBezTo>
                    <a:close/>
                  </a:path>
                </a:pathLst>
              </a:custGeom>
              <a:solidFill>
                <a:srgbClr val="C9B8AB"/>
              </a:solidFill>
            </p:spPr>
            <p:txBody>
              <a:bodyPr/>
              <a:lstStyle/>
              <a:p>
                <a:endParaRPr lang="he-IL"/>
              </a:p>
            </p:txBody>
          </p:sp>
          <p:sp>
            <p:nvSpPr>
              <p:cNvPr id="20" name="TextBox 20"/>
              <p:cNvSpPr txBox="1"/>
              <p:nvPr/>
            </p:nvSpPr>
            <p:spPr>
              <a:xfrm>
                <a:off x="79690" y="38100"/>
                <a:ext cx="690647" cy="6985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0" y="906993"/>
              <a:ext cx="1541316" cy="1105854"/>
            </a:xfrm>
            <a:prstGeom prst="rect">
              <a:avLst/>
            </a:prstGeom>
          </p:spPr>
          <p:txBody>
            <a:bodyPr lIns="0" tIns="0" rIns="0" bIns="0" rtlCol="0" anchor="t">
              <a:spAutoFit/>
            </a:bodyPr>
            <a:lstStyle/>
            <a:p>
              <a:pPr algn="ctr">
                <a:lnSpc>
                  <a:spcPts val="7048"/>
                </a:lnSpc>
              </a:pPr>
              <a:r>
                <a:rPr lang="en-US" sz="5034">
                  <a:solidFill>
                    <a:srgbClr val="726151"/>
                  </a:solidFill>
                  <a:latin typeface="Kulachat Serif"/>
                </a:rPr>
                <a:t>1</a:t>
              </a:r>
            </a:p>
          </p:txBody>
        </p:sp>
        <p:sp>
          <p:nvSpPr>
            <p:cNvPr id="22" name="Freeform 22"/>
            <p:cNvSpPr/>
            <p:nvPr/>
          </p:nvSpPr>
          <p:spPr>
            <a:xfrm>
              <a:off x="8368880" y="244979"/>
              <a:ext cx="9037059" cy="2250228"/>
            </a:xfrm>
            <a:custGeom>
              <a:avLst/>
              <a:gdLst/>
              <a:ahLst/>
              <a:cxnLst/>
              <a:rect l="l" t="t" r="r" b="b"/>
              <a:pathLst>
                <a:path w="9037059" h="2250228">
                  <a:moveTo>
                    <a:pt x="0" y="0"/>
                  </a:moveTo>
                  <a:lnTo>
                    <a:pt x="9037059" y="0"/>
                  </a:lnTo>
                  <a:lnTo>
                    <a:pt x="9037059" y="2250228"/>
                  </a:lnTo>
                  <a:lnTo>
                    <a:pt x="0" y="2250228"/>
                  </a:lnTo>
                  <a:lnTo>
                    <a:pt x="0" y="0"/>
                  </a:lnTo>
                  <a:close/>
                </a:path>
              </a:pathLst>
            </a:custGeom>
            <a:blipFill>
              <a:blip r:embed="rId6"/>
              <a:stretch>
                <a:fillRect/>
              </a:stretch>
            </a:blipFill>
          </p:spPr>
          <p:txBody>
            <a:bodyPr/>
            <a:lstStyle/>
            <a:p>
              <a:endParaRPr lang="he-IL"/>
            </a:p>
          </p:txBody>
        </p:sp>
        <p:sp>
          <p:nvSpPr>
            <p:cNvPr id="23" name="TextBox 23"/>
            <p:cNvSpPr txBox="1"/>
            <p:nvPr/>
          </p:nvSpPr>
          <p:spPr>
            <a:xfrm>
              <a:off x="1960164" y="1061355"/>
              <a:ext cx="11807400" cy="735244"/>
            </a:xfrm>
            <a:prstGeom prst="rect">
              <a:avLst/>
            </a:prstGeom>
          </p:spPr>
          <p:txBody>
            <a:bodyPr lIns="0" tIns="0" rIns="0" bIns="0" rtlCol="0" anchor="t">
              <a:spAutoFit/>
            </a:bodyPr>
            <a:lstStyle/>
            <a:p>
              <a:pPr algn="l">
                <a:lnSpc>
                  <a:spcPts val="4322"/>
                </a:lnSpc>
              </a:pPr>
              <a:r>
                <a:rPr lang="en-US" sz="3087" dirty="0">
                  <a:solidFill>
                    <a:srgbClr val="726151"/>
                  </a:solidFill>
                  <a:latin typeface="Kulachat Serif"/>
                </a:rPr>
                <a:t>Preservation of total energy.</a:t>
              </a:r>
            </a:p>
          </p:txBody>
        </p:sp>
      </p:grpSp>
      <p:sp>
        <p:nvSpPr>
          <p:cNvPr id="24" name="TextBox 24"/>
          <p:cNvSpPr txBox="1"/>
          <p:nvPr/>
        </p:nvSpPr>
        <p:spPr>
          <a:xfrm>
            <a:off x="3997810" y="351278"/>
            <a:ext cx="11569406" cy="2431416"/>
          </a:xfrm>
          <a:prstGeom prst="rect">
            <a:avLst/>
          </a:prstGeom>
        </p:spPr>
        <p:txBody>
          <a:bodyPr lIns="0" tIns="0" rIns="0" bIns="0" rtlCol="0" anchor="t">
            <a:spAutoFit/>
          </a:bodyPr>
          <a:lstStyle/>
          <a:p>
            <a:pPr algn="ctr">
              <a:lnSpc>
                <a:spcPts val="9130"/>
              </a:lnSpc>
            </a:pPr>
            <a:r>
              <a:rPr lang="en-US" sz="11000" spc="-11">
                <a:solidFill>
                  <a:srgbClr val="726151"/>
                </a:solidFill>
                <a:latin typeface="Kulachat Serif"/>
              </a:rPr>
              <a:t>Hammond’s requirements</a:t>
            </a:r>
          </a:p>
        </p:txBody>
      </p:sp>
    </p:spTree>
  </p:cSld>
  <p:clrMapOvr>
    <a:masterClrMapping/>
  </p:clrMapOvr>
  <p:transition spd="slow">
    <p:wipe dir="d"/>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8" name="Freeform 2">
            <a:extLst>
              <a:ext uri="{FF2B5EF4-FFF2-40B4-BE49-F238E27FC236}">
                <a16:creationId xmlns:a16="http://schemas.microsoft.com/office/drawing/2014/main" id="{E44DDE82-2EFD-4840-32EE-64E65C0F9893}"/>
              </a:ext>
            </a:extLst>
          </p:cNvPr>
          <p:cNvSpPr/>
          <p:nvPr/>
        </p:nvSpPr>
        <p:spPr>
          <a:xfrm rot="18180244">
            <a:off x="14630400" y="8019408"/>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29" name="Freeform 3">
            <a:extLst>
              <a:ext uri="{FF2B5EF4-FFF2-40B4-BE49-F238E27FC236}">
                <a16:creationId xmlns:a16="http://schemas.microsoft.com/office/drawing/2014/main" id="{093329CB-94F9-3696-FD8C-92B06F999779}"/>
              </a:ext>
            </a:extLst>
          </p:cNvPr>
          <p:cNvSpPr/>
          <p:nvPr/>
        </p:nvSpPr>
        <p:spPr>
          <a:xfrm>
            <a:off x="4187770" y="8111198"/>
            <a:ext cx="8281395" cy="1293165"/>
          </a:xfrm>
          <a:custGeom>
            <a:avLst/>
            <a:gdLst/>
            <a:ahLst/>
            <a:cxnLst/>
            <a:rect l="l" t="t" r="r" b="b"/>
            <a:pathLst>
              <a:path w="8118260" h="1183254">
                <a:moveTo>
                  <a:pt x="0" y="0"/>
                </a:moveTo>
                <a:lnTo>
                  <a:pt x="8118260" y="0"/>
                </a:lnTo>
                <a:lnTo>
                  <a:pt x="8118260" y="1183254"/>
                </a:lnTo>
                <a:lnTo>
                  <a:pt x="0" y="1183254"/>
                </a:lnTo>
                <a:lnTo>
                  <a:pt x="0" y="0"/>
                </a:lnTo>
                <a:close/>
              </a:path>
            </a:pathLst>
          </a:custGeom>
          <a:blipFill>
            <a:blip r:embed="rId5"/>
            <a:stretch>
              <a:fillRect/>
            </a:stretch>
          </a:blipFill>
        </p:spPr>
        <p:txBody>
          <a:bodyPr/>
          <a:lstStyle/>
          <a:p>
            <a:endParaRPr lang="he-IL"/>
          </a:p>
        </p:txBody>
      </p:sp>
      <p:grpSp>
        <p:nvGrpSpPr>
          <p:cNvPr id="30" name="Group 4">
            <a:extLst>
              <a:ext uri="{FF2B5EF4-FFF2-40B4-BE49-F238E27FC236}">
                <a16:creationId xmlns:a16="http://schemas.microsoft.com/office/drawing/2014/main" id="{98B086E1-1FD0-5BA0-1BC6-8FEA0147C46D}"/>
              </a:ext>
            </a:extLst>
          </p:cNvPr>
          <p:cNvGrpSpPr/>
          <p:nvPr/>
        </p:nvGrpSpPr>
        <p:grpSpPr>
          <a:xfrm>
            <a:off x="7910559" y="4610100"/>
            <a:ext cx="10131478" cy="2040205"/>
            <a:chOff x="0" y="0"/>
            <a:chExt cx="13508638" cy="2720273"/>
          </a:xfrm>
        </p:grpSpPr>
        <p:sp>
          <p:nvSpPr>
            <p:cNvPr id="31" name="Freeform 5">
              <a:extLst>
                <a:ext uri="{FF2B5EF4-FFF2-40B4-BE49-F238E27FC236}">
                  <a16:creationId xmlns:a16="http://schemas.microsoft.com/office/drawing/2014/main" id="{0BEB11BC-701C-ED18-A2BA-C0C219AE3C8A}"/>
                </a:ext>
              </a:extLst>
            </p:cNvPr>
            <p:cNvSpPr/>
            <p:nvPr/>
          </p:nvSpPr>
          <p:spPr>
            <a:xfrm>
              <a:off x="0" y="0"/>
              <a:ext cx="13508638" cy="2024040"/>
            </a:xfrm>
            <a:custGeom>
              <a:avLst/>
              <a:gdLst/>
              <a:ahLst/>
              <a:cxnLst/>
              <a:rect l="l" t="t" r="r" b="b"/>
              <a:pathLst>
                <a:path w="13508638" h="2024040">
                  <a:moveTo>
                    <a:pt x="0" y="0"/>
                  </a:moveTo>
                  <a:lnTo>
                    <a:pt x="13508638" y="0"/>
                  </a:lnTo>
                  <a:lnTo>
                    <a:pt x="13508638" y="2024040"/>
                  </a:lnTo>
                  <a:lnTo>
                    <a:pt x="0" y="2024040"/>
                  </a:lnTo>
                  <a:lnTo>
                    <a:pt x="0" y="0"/>
                  </a:lnTo>
                  <a:close/>
                </a:path>
              </a:pathLst>
            </a:custGeom>
            <a:blipFill>
              <a:blip r:embed="rId6"/>
              <a:stretch>
                <a:fillRect l="-3432" b="-62348"/>
              </a:stretch>
            </a:blipFill>
          </p:spPr>
          <p:txBody>
            <a:bodyPr/>
            <a:lstStyle/>
            <a:p>
              <a:endParaRPr lang="he-IL"/>
            </a:p>
          </p:txBody>
        </p:sp>
        <p:sp>
          <p:nvSpPr>
            <p:cNvPr id="32" name="Freeform 6">
              <a:extLst>
                <a:ext uri="{FF2B5EF4-FFF2-40B4-BE49-F238E27FC236}">
                  <a16:creationId xmlns:a16="http://schemas.microsoft.com/office/drawing/2014/main" id="{3C583C9A-135D-0B8C-EBE3-5F9230E7E63D}"/>
                </a:ext>
              </a:extLst>
            </p:cNvPr>
            <p:cNvSpPr/>
            <p:nvPr/>
          </p:nvSpPr>
          <p:spPr>
            <a:xfrm>
              <a:off x="501462" y="2024040"/>
              <a:ext cx="12505714" cy="696233"/>
            </a:xfrm>
            <a:custGeom>
              <a:avLst/>
              <a:gdLst/>
              <a:ahLst/>
              <a:cxnLst/>
              <a:rect l="l" t="t" r="r" b="b"/>
              <a:pathLst>
                <a:path w="12505714" h="696233">
                  <a:moveTo>
                    <a:pt x="0" y="0"/>
                  </a:moveTo>
                  <a:lnTo>
                    <a:pt x="12505714" y="0"/>
                  </a:lnTo>
                  <a:lnTo>
                    <a:pt x="12505714" y="696233"/>
                  </a:lnTo>
                  <a:lnTo>
                    <a:pt x="0" y="696233"/>
                  </a:lnTo>
                  <a:lnTo>
                    <a:pt x="0" y="0"/>
                  </a:lnTo>
                  <a:close/>
                </a:path>
              </a:pathLst>
            </a:custGeom>
            <a:blipFill>
              <a:blip r:embed="rId6"/>
              <a:stretch>
                <a:fillRect t="-322429"/>
              </a:stretch>
            </a:blipFill>
          </p:spPr>
          <p:txBody>
            <a:bodyPr/>
            <a:lstStyle/>
            <a:p>
              <a:endParaRPr lang="he-IL"/>
            </a:p>
          </p:txBody>
        </p:sp>
      </p:grpSp>
      <p:sp>
        <p:nvSpPr>
          <p:cNvPr id="33" name="Freeform 7">
            <a:extLst>
              <a:ext uri="{FF2B5EF4-FFF2-40B4-BE49-F238E27FC236}">
                <a16:creationId xmlns:a16="http://schemas.microsoft.com/office/drawing/2014/main" id="{3980A2CE-8CFB-02C6-437A-4F1C6D2C4CDD}"/>
              </a:ext>
            </a:extLst>
          </p:cNvPr>
          <p:cNvSpPr/>
          <p:nvPr/>
        </p:nvSpPr>
        <p:spPr>
          <a:xfrm>
            <a:off x="1254641" y="5403577"/>
            <a:ext cx="5316403" cy="862952"/>
          </a:xfrm>
          <a:custGeom>
            <a:avLst/>
            <a:gdLst/>
            <a:ahLst/>
            <a:cxnLst/>
            <a:rect l="l" t="t" r="r" b="b"/>
            <a:pathLst>
              <a:path w="5316403" h="862952">
                <a:moveTo>
                  <a:pt x="0" y="0"/>
                </a:moveTo>
                <a:lnTo>
                  <a:pt x="5316403" y="0"/>
                </a:lnTo>
                <a:lnTo>
                  <a:pt x="5316403" y="862953"/>
                </a:lnTo>
                <a:lnTo>
                  <a:pt x="0" y="862953"/>
                </a:lnTo>
                <a:lnTo>
                  <a:pt x="0" y="0"/>
                </a:lnTo>
                <a:close/>
              </a:path>
            </a:pathLst>
          </a:custGeom>
          <a:blipFill>
            <a:blip r:embed="rId7"/>
            <a:stretch>
              <a:fillRect/>
            </a:stretch>
          </a:blipFill>
        </p:spPr>
        <p:txBody>
          <a:bodyPr/>
          <a:lstStyle/>
          <a:p>
            <a:endParaRPr lang="he-IL"/>
          </a:p>
        </p:txBody>
      </p:sp>
      <p:sp>
        <p:nvSpPr>
          <p:cNvPr id="34" name="Freeform 8">
            <a:extLst>
              <a:ext uri="{FF2B5EF4-FFF2-40B4-BE49-F238E27FC236}">
                <a16:creationId xmlns:a16="http://schemas.microsoft.com/office/drawing/2014/main" id="{6FD05E72-65D5-2D1E-8978-1B586071E3CE}"/>
              </a:ext>
            </a:extLst>
          </p:cNvPr>
          <p:cNvSpPr/>
          <p:nvPr/>
        </p:nvSpPr>
        <p:spPr>
          <a:xfrm rot="6270494">
            <a:off x="7202339" y="7083327"/>
            <a:ext cx="1105919" cy="715831"/>
          </a:xfrm>
          <a:custGeom>
            <a:avLst/>
            <a:gdLst/>
            <a:ahLst/>
            <a:cxnLst/>
            <a:rect l="l" t="t" r="r" b="b"/>
            <a:pathLst>
              <a:path w="1105919" h="715831">
                <a:moveTo>
                  <a:pt x="0" y="0"/>
                </a:moveTo>
                <a:lnTo>
                  <a:pt x="1105919" y="0"/>
                </a:lnTo>
                <a:lnTo>
                  <a:pt x="1105919" y="715831"/>
                </a:lnTo>
                <a:lnTo>
                  <a:pt x="0" y="71583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he-IL"/>
          </a:p>
        </p:txBody>
      </p:sp>
      <p:sp>
        <p:nvSpPr>
          <p:cNvPr id="35" name="TextBox 9">
            <a:extLst>
              <a:ext uri="{FF2B5EF4-FFF2-40B4-BE49-F238E27FC236}">
                <a16:creationId xmlns:a16="http://schemas.microsoft.com/office/drawing/2014/main" id="{8C7F3FA4-D921-816A-9B6E-53071C04998E}"/>
              </a:ext>
            </a:extLst>
          </p:cNvPr>
          <p:cNvSpPr txBox="1"/>
          <p:nvPr/>
        </p:nvSpPr>
        <p:spPr>
          <a:xfrm>
            <a:off x="3912842" y="461515"/>
            <a:ext cx="11569406" cy="2431416"/>
          </a:xfrm>
          <a:prstGeom prst="rect">
            <a:avLst/>
          </a:prstGeom>
        </p:spPr>
        <p:txBody>
          <a:bodyPr lIns="0" tIns="0" rIns="0" bIns="0" rtlCol="0" anchor="t">
            <a:spAutoFit/>
          </a:bodyPr>
          <a:lstStyle/>
          <a:p>
            <a:pPr algn="ctr">
              <a:lnSpc>
                <a:spcPts val="9130"/>
              </a:lnSpc>
            </a:pPr>
            <a:r>
              <a:rPr lang="en-US" sz="11000" spc="-11">
                <a:solidFill>
                  <a:srgbClr val="726151"/>
                </a:solidFill>
                <a:latin typeface="Kulachat Serif"/>
              </a:rPr>
              <a:t>Beta Kernel Wavelet transform</a:t>
            </a:r>
          </a:p>
        </p:txBody>
      </p:sp>
      <p:sp>
        <p:nvSpPr>
          <p:cNvPr id="36" name="TextBox 10">
            <a:extLst>
              <a:ext uri="{FF2B5EF4-FFF2-40B4-BE49-F238E27FC236}">
                <a16:creationId xmlns:a16="http://schemas.microsoft.com/office/drawing/2014/main" id="{F4B2B5B9-9700-B64D-419C-A6EF71323C82}"/>
              </a:ext>
            </a:extLst>
          </p:cNvPr>
          <p:cNvSpPr txBox="1"/>
          <p:nvPr/>
        </p:nvSpPr>
        <p:spPr>
          <a:xfrm>
            <a:off x="755389" y="2984701"/>
            <a:ext cx="17286648" cy="1231106"/>
          </a:xfrm>
          <a:prstGeom prst="rect">
            <a:avLst/>
          </a:prstGeom>
        </p:spPr>
        <p:txBody>
          <a:bodyPr lIns="0" tIns="0" rIns="0" bIns="0" rtlCol="0" anchor="t">
            <a:spAutoFit/>
          </a:bodyPr>
          <a:lstStyle/>
          <a:p>
            <a:pPr algn="l">
              <a:lnSpc>
                <a:spcPts val="4771"/>
              </a:lnSpc>
            </a:pPr>
            <a:r>
              <a:rPr lang="en-US" sz="3408" dirty="0">
                <a:solidFill>
                  <a:srgbClr val="726151"/>
                </a:solidFill>
                <a:latin typeface="Kulachat Serif"/>
              </a:rPr>
              <a:t>By operating on the eigenvalues and eigenvectors of the Laplacian matrix, graph Beta Wavelets can capture important structural features and patterns of the graph data at different scales.</a:t>
            </a:r>
          </a:p>
        </p:txBody>
      </p:sp>
      <p:sp>
        <p:nvSpPr>
          <p:cNvPr id="37" name="TextBox 11">
            <a:extLst>
              <a:ext uri="{FF2B5EF4-FFF2-40B4-BE49-F238E27FC236}">
                <a16:creationId xmlns:a16="http://schemas.microsoft.com/office/drawing/2014/main" id="{91FC854F-C2DE-6575-A5FB-0B388B23DBFE}"/>
              </a:ext>
            </a:extLst>
          </p:cNvPr>
          <p:cNvSpPr txBox="1"/>
          <p:nvPr/>
        </p:nvSpPr>
        <p:spPr>
          <a:xfrm>
            <a:off x="7003197" y="4834709"/>
            <a:ext cx="907361" cy="2072850"/>
          </a:xfrm>
          <a:prstGeom prst="rect">
            <a:avLst/>
          </a:prstGeom>
        </p:spPr>
        <p:txBody>
          <a:bodyPr lIns="0" tIns="0" rIns="0" bIns="0" rtlCol="0" anchor="t">
            <a:spAutoFit/>
          </a:bodyPr>
          <a:lstStyle/>
          <a:p>
            <a:pPr algn="l">
              <a:lnSpc>
                <a:spcPts val="16998"/>
              </a:lnSpc>
            </a:pPr>
            <a:r>
              <a:rPr lang="en-US" sz="12141" dirty="0">
                <a:solidFill>
                  <a:srgbClr val="726151"/>
                </a:solidFill>
                <a:latin typeface="Kulachat Serif Bold"/>
              </a:rPr>
              <a:t>+</a:t>
            </a:r>
          </a:p>
        </p:txBody>
      </p:sp>
      <p:sp>
        <p:nvSpPr>
          <p:cNvPr id="38" name="Freeform 12">
            <a:extLst>
              <a:ext uri="{FF2B5EF4-FFF2-40B4-BE49-F238E27FC236}">
                <a16:creationId xmlns:a16="http://schemas.microsoft.com/office/drawing/2014/main" id="{34B3387A-6DC4-FBFF-2818-7E5CDC16CE53}"/>
              </a:ext>
            </a:extLst>
          </p:cNvPr>
          <p:cNvSpPr/>
          <p:nvPr/>
        </p:nvSpPr>
        <p:spPr>
          <a:xfrm rot="18180244">
            <a:off x="-3657600" y="-1238892"/>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10"/>
                </a:ext>
              </a:extLst>
            </a:blip>
            <a:stretch>
              <a:fillRect/>
            </a:stretch>
          </a:blipFill>
        </p:spPr>
        <p:txBody>
          <a:bodyPr/>
          <a:lstStyle/>
          <a:p>
            <a:endParaRPr lang="he-IL"/>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1+#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500" fill="hold"/>
                                        <p:tgtEl>
                                          <p:spTgt spid="33"/>
                                        </p:tgtEl>
                                        <p:attrNameLst>
                                          <p:attrName>ppt_x</p:attrName>
                                        </p:attrNameLst>
                                      </p:cBhvr>
                                      <p:tavLst>
                                        <p:tav tm="0">
                                          <p:val>
                                            <p:strVal val="0-#ppt_w/2"/>
                                          </p:val>
                                        </p:tav>
                                        <p:tav tm="100000">
                                          <p:val>
                                            <p:strVal val="#ppt_x"/>
                                          </p:val>
                                        </p:tav>
                                      </p:tavLst>
                                    </p:anim>
                                    <p:anim calcmode="lin" valueType="num">
                                      <p:cBhvr additive="base">
                                        <p:cTn id="13" dur="500" fill="hold"/>
                                        <p:tgtEl>
                                          <p:spTgt spid="3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 presetClass="entr" presetSubtype="0" fill="hold" grpId="0" nodeType="afterEffect">
                                  <p:stCondLst>
                                    <p:cond delay="0"/>
                                  </p:stCondLst>
                                  <p:childTnLst>
                                    <p:set>
                                      <p:cBhvr>
                                        <p:cTn id="16" dur="1" fill="hold">
                                          <p:stCondLst>
                                            <p:cond delay="299"/>
                                          </p:stCondLst>
                                        </p:cTn>
                                        <p:tgtEl>
                                          <p:spTgt spid="37"/>
                                        </p:tgtEl>
                                        <p:attrNameLst>
                                          <p:attrName>style.visibility</p:attrName>
                                        </p:attrNameLst>
                                      </p:cBhvr>
                                      <p:to>
                                        <p:strVal val="visible"/>
                                      </p:to>
                                    </p:set>
                                  </p:childTnLst>
                                </p:cTn>
                              </p:par>
                            </p:childTnLst>
                          </p:cTn>
                        </p:par>
                        <p:par>
                          <p:cTn id="17" fill="hold">
                            <p:stCondLst>
                              <p:cond delay="1300"/>
                            </p:stCondLst>
                            <p:childTnLst>
                              <p:par>
                                <p:cTn id="18" presetID="1" presetClass="entr" presetSubtype="0" fill="hold" grpId="0" nodeType="afterEffect">
                                  <p:stCondLst>
                                    <p:cond delay="0"/>
                                  </p:stCondLst>
                                  <p:childTnLst>
                                    <p:set>
                                      <p:cBhvr>
                                        <p:cTn id="19" dur="1" fill="hold">
                                          <p:stCondLst>
                                            <p:cond delay="499"/>
                                          </p:stCondLst>
                                        </p:cTn>
                                        <p:tgtEl>
                                          <p:spTgt spid="34"/>
                                        </p:tgtEl>
                                        <p:attrNameLst>
                                          <p:attrName>style.visibility</p:attrName>
                                        </p:attrNameLst>
                                      </p:cBhvr>
                                      <p:to>
                                        <p:strVal val="visible"/>
                                      </p:to>
                                    </p:set>
                                  </p:childTnLst>
                                </p:cTn>
                              </p:par>
                            </p:childTnLst>
                          </p:cTn>
                        </p:par>
                        <p:par>
                          <p:cTn id="20" fill="hold">
                            <p:stCondLst>
                              <p:cond delay="1800"/>
                            </p:stCondLst>
                            <p:childTnLst>
                              <p:par>
                                <p:cTn id="21" presetID="2" presetClass="entr" presetSubtype="4" fill="hold" grpId="0" nodeType="after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700" fill="hold"/>
                                        <p:tgtEl>
                                          <p:spTgt spid="29"/>
                                        </p:tgtEl>
                                        <p:attrNameLst>
                                          <p:attrName>ppt_x</p:attrName>
                                        </p:attrNameLst>
                                      </p:cBhvr>
                                      <p:tavLst>
                                        <p:tav tm="0">
                                          <p:val>
                                            <p:strVal val="#ppt_x"/>
                                          </p:val>
                                        </p:tav>
                                        <p:tav tm="100000">
                                          <p:val>
                                            <p:strVal val="#ppt_x"/>
                                          </p:val>
                                        </p:tav>
                                      </p:tavLst>
                                    </p:anim>
                                    <p:anim calcmode="lin" valueType="num">
                                      <p:cBhvr additive="base">
                                        <p:cTn id="24" dur="7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34" grpId="0" animBg="1"/>
      <p:bldP spid="3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10580</TotalTime>
  <Words>998</Words>
  <Application>Microsoft Office PowerPoint</Application>
  <PresentationFormat>מותאם אישית</PresentationFormat>
  <Paragraphs>133</Paragraphs>
  <Slides>23</Slides>
  <Notes>5</Notes>
  <HiddenSlides>0</HiddenSlides>
  <MMClips>0</MMClips>
  <ScaleCrop>false</ScaleCrop>
  <HeadingPairs>
    <vt:vector size="6" baseType="variant">
      <vt:variant>
        <vt:lpstr>גופנים בשימוש</vt:lpstr>
      </vt:variant>
      <vt:variant>
        <vt:i4>8</vt:i4>
      </vt:variant>
      <vt:variant>
        <vt:lpstr>ערכת נושא</vt:lpstr>
      </vt:variant>
      <vt:variant>
        <vt:i4>1</vt:i4>
      </vt:variant>
      <vt:variant>
        <vt:lpstr>כותרות שקופיות</vt:lpstr>
      </vt:variant>
      <vt:variant>
        <vt:i4>23</vt:i4>
      </vt:variant>
    </vt:vector>
  </HeadingPairs>
  <TitlesOfParts>
    <vt:vector size="32" baseType="lpstr">
      <vt:lpstr>Kulachat Serif</vt:lpstr>
      <vt:lpstr>Kulachat Serif Italics</vt:lpstr>
      <vt:lpstr>Kulachat Serif Bold Italics</vt:lpstr>
      <vt:lpstr>Calibri</vt:lpstr>
      <vt:lpstr>Arial</vt:lpstr>
      <vt:lpstr>Kulachat Serif Bold</vt:lpstr>
      <vt:lpstr>Montserrat</vt:lpstr>
      <vt:lpstr>Montserrat Bold</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dc:title>
  <dc:creator>ZEEV</dc:creator>
  <cp:lastModifiedBy>מעיין שרביט</cp:lastModifiedBy>
  <cp:revision>43</cp:revision>
  <dcterms:created xsi:type="dcterms:W3CDTF">2006-08-16T00:00:00Z</dcterms:created>
  <dcterms:modified xsi:type="dcterms:W3CDTF">2024-05-21T17:22:50Z</dcterms:modified>
  <dc:identifier>DAGEbx9VcoQ</dc:identifier>
</cp:coreProperties>
</file>